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6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0" roundtripDataSignature="AMtx7mhkrsa8s2/X6DuTre7BxYXvUand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A4AA516-3EA0-42E8-9F74-D84AF32618EE}">
  <a:tblStyle styleId="{1A4AA516-3EA0-42E8-9F74-D84AF32618EE}" styleName="Table_0">
    <a:wholeTbl>
      <a:tcTxStyle b="off" i="off">
        <a:font>
          <a:latin typeface="Tenorite"/>
          <a:ea typeface="Tenorite"/>
          <a:cs typeface="Tenorite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DF6E8"/>
          </a:solidFill>
        </a:fill>
      </a:tcStyle>
    </a:wholeTbl>
    <a:band1H>
      <a:tcTxStyle/>
      <a:tcStyle>
        <a:fill>
          <a:solidFill>
            <a:srgbClr val="FAEDCE"/>
          </a:solidFill>
        </a:fill>
      </a:tcStyle>
    </a:band1H>
    <a:band2H>
      <a:tcTxStyle/>
    </a:band2H>
    <a:band1V>
      <a:tcTxStyle/>
      <a:tcStyle>
        <a:fill>
          <a:solidFill>
            <a:srgbClr val="FAEDCE"/>
          </a:solidFill>
        </a:fill>
      </a:tcStyle>
    </a:band1V>
    <a:band2V>
      <a:tcTxStyle/>
    </a:band2V>
    <a:lastCol>
      <a:tcTxStyle b="on" i="off">
        <a:font>
          <a:latin typeface="Tenorite"/>
          <a:ea typeface="Tenorite"/>
          <a:cs typeface="Tenorite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Tenorite"/>
          <a:ea typeface="Tenorite"/>
          <a:cs typeface="Tenorite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Tenorite"/>
          <a:ea typeface="Tenorite"/>
          <a:cs typeface="Tenorite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Tenorite"/>
          <a:ea typeface="Tenorite"/>
          <a:cs typeface="Tenorite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0" Type="http://customschemas.google.com/relationships/presentationmetadata" Target="metadata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3" name="Google Shape;423;p1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1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1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6" name="Google Shape;456;p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9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p1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1" name="Google Shape;461;p1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1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4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p1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2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2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p2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2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1" name="Google Shape;531;p2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3" name="Shape 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" name="Google Shape;544;p2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5" name="Google Shape;355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/>
          <p:nvPr>
            <p:ph type="ctrTitle"/>
          </p:nvPr>
        </p:nvSpPr>
        <p:spPr>
          <a:xfrm>
            <a:off x="1167493" y="1122363"/>
            <a:ext cx="7096933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b="1" sz="6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5"/>
          <p:cNvSpPr txBox="1"/>
          <p:nvPr>
            <p:ph idx="1" type="subTitle"/>
          </p:nvPr>
        </p:nvSpPr>
        <p:spPr>
          <a:xfrm>
            <a:off x="1167493" y="3602038"/>
            <a:ext cx="9500507" cy="806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5"/>
          <p:cNvSpPr/>
          <p:nvPr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5"/>
          <p:cNvSpPr/>
          <p:nvPr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dk2"/>
          </a:solidFill>
          <a:ln cap="flat" cmpd="sng" w="12700">
            <a:solidFill>
              <a:srgbClr val="B1973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5"/>
          <p:cNvSpPr/>
          <p:nvPr/>
        </p:nvSpPr>
        <p:spPr>
          <a:xfrm>
            <a:off x="1" y="4571999"/>
            <a:ext cx="1118508" cy="1118508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25"/>
          <p:cNvSpPr/>
          <p:nvPr/>
        </p:nvSpPr>
        <p:spPr>
          <a:xfrm>
            <a:off x="1" y="5739492"/>
            <a:ext cx="1118508" cy="1118508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0" name="Google Shape;20;p25"/>
          <p:cNvGrpSpPr/>
          <p:nvPr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21" name="Google Shape;21;p25"/>
            <p:cNvSpPr/>
            <p:nvPr/>
          </p:nvSpPr>
          <p:spPr>
            <a:xfrm rot="-5400000">
              <a:off x="10667433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25"/>
            <p:cNvSpPr/>
            <p:nvPr/>
          </p:nvSpPr>
          <p:spPr>
            <a:xfrm flipH="1" rot="5400000">
              <a:off x="9499940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" name="Google Shape;23;p25"/>
          <p:cNvSpPr/>
          <p:nvPr/>
        </p:nvSpPr>
        <p:spPr>
          <a:xfrm>
            <a:off x="0" y="-1"/>
            <a:ext cx="1167493" cy="1167493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25"/>
          <p:cNvSpPr/>
          <p:nvPr/>
        </p:nvSpPr>
        <p:spPr>
          <a:xfrm>
            <a:off x="11024507" y="4580708"/>
            <a:ext cx="1167493" cy="2277292"/>
          </a:xfrm>
          <a:custGeom>
            <a:rect b="b" l="l" r="r" t="t"/>
            <a:pathLst>
              <a:path extrusionOk="0" h="2272167" w="1167493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25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Quote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7"/>
          <p:cNvSpPr txBox="1"/>
          <p:nvPr>
            <p:ph type="title"/>
          </p:nvPr>
        </p:nvSpPr>
        <p:spPr>
          <a:xfrm>
            <a:off x="1798721" y="1684338"/>
            <a:ext cx="8594558" cy="28104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Font typeface="Arial"/>
              <a:buNone/>
              <a:defRPr sz="4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37"/>
          <p:cNvSpPr txBox="1"/>
          <p:nvPr>
            <p:ph idx="1" type="body"/>
          </p:nvPr>
        </p:nvSpPr>
        <p:spPr>
          <a:xfrm>
            <a:off x="381000" y="519405"/>
            <a:ext cx="1364297" cy="10945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BB10E"/>
              </a:buClr>
              <a:buSzPts val="23900"/>
              <a:buNone/>
              <a:defRPr b="1" sz="23900">
                <a:solidFill>
                  <a:srgbClr val="DBB10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5" name="Google Shape;115;p37"/>
          <p:cNvSpPr txBox="1"/>
          <p:nvPr>
            <p:ph idx="2" type="body"/>
          </p:nvPr>
        </p:nvSpPr>
        <p:spPr>
          <a:xfrm>
            <a:off x="6881813" y="4494213"/>
            <a:ext cx="3511550" cy="679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6" name="Google Shape;116;p37"/>
          <p:cNvSpPr txBox="1"/>
          <p:nvPr>
            <p:ph idx="3" type="body"/>
          </p:nvPr>
        </p:nvSpPr>
        <p:spPr>
          <a:xfrm>
            <a:off x="10609104" y="3399692"/>
            <a:ext cx="1364297" cy="10945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BB10E"/>
              </a:buClr>
              <a:buSzPts val="23900"/>
              <a:buNone/>
              <a:defRPr b="1" sz="23900">
                <a:solidFill>
                  <a:srgbClr val="DBB10E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" name="Google Shape;117;p37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hole team">
  <p:cSld name="Whole team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38"/>
          <p:cNvSpPr txBox="1"/>
          <p:nvPr>
            <p:ph type="title"/>
          </p:nvPr>
        </p:nvSpPr>
        <p:spPr>
          <a:xfrm>
            <a:off x="750430" y="381000"/>
            <a:ext cx="10678142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38"/>
          <p:cNvSpPr/>
          <p:nvPr>
            <p:ph idx="2" type="pic"/>
          </p:nvPr>
        </p:nvSpPr>
        <p:spPr>
          <a:xfrm>
            <a:off x="750429" y="2068734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21" name="Google Shape;121;p38"/>
          <p:cNvSpPr txBox="1"/>
          <p:nvPr>
            <p:ph idx="1" type="body"/>
          </p:nvPr>
        </p:nvSpPr>
        <p:spPr>
          <a:xfrm>
            <a:off x="750430" y="299454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38"/>
          <p:cNvSpPr txBox="1"/>
          <p:nvPr>
            <p:ph idx="3" type="body"/>
          </p:nvPr>
        </p:nvSpPr>
        <p:spPr>
          <a:xfrm>
            <a:off x="750429" y="337979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38"/>
          <p:cNvSpPr/>
          <p:nvPr>
            <p:ph idx="4" type="pic"/>
          </p:nvPr>
        </p:nvSpPr>
        <p:spPr>
          <a:xfrm>
            <a:off x="3549397" y="2068734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24" name="Google Shape;124;p38"/>
          <p:cNvSpPr txBox="1"/>
          <p:nvPr>
            <p:ph idx="5" type="body"/>
          </p:nvPr>
        </p:nvSpPr>
        <p:spPr>
          <a:xfrm>
            <a:off x="3549398" y="299454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" name="Google Shape;125;p38"/>
          <p:cNvSpPr txBox="1"/>
          <p:nvPr>
            <p:ph idx="6" type="body"/>
          </p:nvPr>
        </p:nvSpPr>
        <p:spPr>
          <a:xfrm>
            <a:off x="3549397" y="337979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p38"/>
          <p:cNvSpPr/>
          <p:nvPr>
            <p:ph idx="7" type="pic"/>
          </p:nvPr>
        </p:nvSpPr>
        <p:spPr>
          <a:xfrm>
            <a:off x="6348367" y="2068734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27" name="Google Shape;127;p38"/>
          <p:cNvSpPr txBox="1"/>
          <p:nvPr>
            <p:ph idx="8" type="body"/>
          </p:nvPr>
        </p:nvSpPr>
        <p:spPr>
          <a:xfrm>
            <a:off x="6348368" y="299454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" name="Google Shape;128;p38"/>
          <p:cNvSpPr txBox="1"/>
          <p:nvPr>
            <p:ph idx="9" type="body"/>
          </p:nvPr>
        </p:nvSpPr>
        <p:spPr>
          <a:xfrm>
            <a:off x="6348367" y="337979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" name="Google Shape;129;p38"/>
          <p:cNvSpPr/>
          <p:nvPr>
            <p:ph idx="13" type="pic"/>
          </p:nvPr>
        </p:nvSpPr>
        <p:spPr>
          <a:xfrm>
            <a:off x="9147335" y="2068734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30" name="Google Shape;130;p38"/>
          <p:cNvSpPr txBox="1"/>
          <p:nvPr>
            <p:ph idx="14" type="body"/>
          </p:nvPr>
        </p:nvSpPr>
        <p:spPr>
          <a:xfrm>
            <a:off x="9147336" y="299454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" name="Google Shape;131;p38"/>
          <p:cNvSpPr txBox="1"/>
          <p:nvPr>
            <p:ph idx="15" type="body"/>
          </p:nvPr>
        </p:nvSpPr>
        <p:spPr>
          <a:xfrm>
            <a:off x="9147335" y="337979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2" name="Google Shape;132;p38"/>
          <p:cNvSpPr/>
          <p:nvPr>
            <p:ph idx="16" type="pic"/>
          </p:nvPr>
        </p:nvSpPr>
        <p:spPr>
          <a:xfrm>
            <a:off x="750429" y="4118551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33" name="Google Shape;133;p38"/>
          <p:cNvSpPr txBox="1"/>
          <p:nvPr>
            <p:ph idx="17" type="body"/>
          </p:nvPr>
        </p:nvSpPr>
        <p:spPr>
          <a:xfrm>
            <a:off x="750430" y="5044362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4" name="Google Shape;134;p38"/>
          <p:cNvSpPr txBox="1"/>
          <p:nvPr>
            <p:ph idx="18" type="body"/>
          </p:nvPr>
        </p:nvSpPr>
        <p:spPr>
          <a:xfrm>
            <a:off x="750429" y="5429608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5" name="Google Shape;135;p38"/>
          <p:cNvSpPr/>
          <p:nvPr>
            <p:ph idx="19" type="pic"/>
          </p:nvPr>
        </p:nvSpPr>
        <p:spPr>
          <a:xfrm>
            <a:off x="3549397" y="4118551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36" name="Google Shape;136;p38"/>
          <p:cNvSpPr txBox="1"/>
          <p:nvPr>
            <p:ph idx="20" type="body"/>
          </p:nvPr>
        </p:nvSpPr>
        <p:spPr>
          <a:xfrm>
            <a:off x="3549398" y="5044362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38"/>
          <p:cNvSpPr txBox="1"/>
          <p:nvPr>
            <p:ph idx="21" type="body"/>
          </p:nvPr>
        </p:nvSpPr>
        <p:spPr>
          <a:xfrm>
            <a:off x="3549397" y="5429608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" name="Google Shape;138;p38"/>
          <p:cNvSpPr/>
          <p:nvPr>
            <p:ph idx="22" type="pic"/>
          </p:nvPr>
        </p:nvSpPr>
        <p:spPr>
          <a:xfrm>
            <a:off x="6348367" y="4118551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p38"/>
          <p:cNvSpPr txBox="1"/>
          <p:nvPr>
            <p:ph idx="23" type="body"/>
          </p:nvPr>
        </p:nvSpPr>
        <p:spPr>
          <a:xfrm>
            <a:off x="6348368" y="5044362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" name="Google Shape;140;p38"/>
          <p:cNvSpPr txBox="1"/>
          <p:nvPr>
            <p:ph idx="24" type="body"/>
          </p:nvPr>
        </p:nvSpPr>
        <p:spPr>
          <a:xfrm>
            <a:off x="6348367" y="5429608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" name="Google Shape;141;p38"/>
          <p:cNvSpPr/>
          <p:nvPr>
            <p:ph idx="25" type="pic"/>
          </p:nvPr>
        </p:nvSpPr>
        <p:spPr>
          <a:xfrm>
            <a:off x="9147335" y="4118551"/>
            <a:ext cx="904987" cy="905641"/>
          </a:xfrm>
          <a:prstGeom prst="rect">
            <a:avLst/>
          </a:prstGeom>
          <a:noFill/>
          <a:ln>
            <a:noFill/>
          </a:ln>
        </p:spPr>
      </p:sp>
      <p:sp>
        <p:nvSpPr>
          <p:cNvPr id="142" name="Google Shape;142;p38"/>
          <p:cNvSpPr txBox="1"/>
          <p:nvPr>
            <p:ph idx="26" type="body"/>
          </p:nvPr>
        </p:nvSpPr>
        <p:spPr>
          <a:xfrm>
            <a:off x="9147336" y="5044362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" name="Google Shape;143;p38"/>
          <p:cNvSpPr txBox="1"/>
          <p:nvPr>
            <p:ph idx="27" type="body"/>
          </p:nvPr>
        </p:nvSpPr>
        <p:spPr>
          <a:xfrm>
            <a:off x="9147335" y="5429608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38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meline">
  <p:cSld name="Timeline"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39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39"/>
          <p:cNvSpPr/>
          <p:nvPr/>
        </p:nvSpPr>
        <p:spPr>
          <a:xfrm flipH="1" rot="5400000">
            <a:off x="1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39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  <a:defRPr b="1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39"/>
          <p:cNvSpPr txBox="1"/>
          <p:nvPr>
            <p:ph idx="1" type="body"/>
          </p:nvPr>
        </p:nvSpPr>
        <p:spPr>
          <a:xfrm>
            <a:off x="1167493" y="2087561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39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Title and Content">
  <p:cSld name="2 Title and Content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0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40"/>
          <p:cNvSpPr txBox="1"/>
          <p:nvPr>
            <p:ph idx="1" type="body"/>
          </p:nvPr>
        </p:nvSpPr>
        <p:spPr>
          <a:xfrm>
            <a:off x="1167493" y="2528203"/>
            <a:ext cx="4663440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4" name="Google Shape;154;p40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40"/>
          <p:cNvSpPr/>
          <p:nvPr/>
        </p:nvSpPr>
        <p:spPr>
          <a:xfrm flipH="1">
            <a:off x="8580896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40"/>
          <p:cNvSpPr/>
          <p:nvPr/>
        </p:nvSpPr>
        <p:spPr>
          <a:xfrm>
            <a:off x="1" y="0"/>
            <a:ext cx="933856" cy="933856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7" name="Google Shape;157;p40"/>
          <p:cNvGrpSpPr/>
          <p:nvPr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158" name="Google Shape;158;p40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40"/>
            <p:cNvSpPr/>
            <p:nvPr/>
          </p:nvSpPr>
          <p:spPr>
            <a:xfrm flipH="1" rot="5400000">
              <a:off x="7056329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0" name="Google Shape;160;p40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61" name="Google Shape;161;p40"/>
          <p:cNvSpPr txBox="1"/>
          <p:nvPr>
            <p:ph idx="2" type="body"/>
          </p:nvPr>
        </p:nvSpPr>
        <p:spPr>
          <a:xfrm>
            <a:off x="6283235" y="2528203"/>
            <a:ext cx="4663440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2" name="Google Shape;162;p40"/>
          <p:cNvSpPr txBox="1"/>
          <p:nvPr>
            <p:ph idx="3" type="body"/>
          </p:nvPr>
        </p:nvSpPr>
        <p:spPr>
          <a:xfrm>
            <a:off x="1167493" y="2005689"/>
            <a:ext cx="4663440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3" name="Google Shape;163;p40"/>
          <p:cNvSpPr txBox="1"/>
          <p:nvPr>
            <p:ph idx="4" type="body"/>
          </p:nvPr>
        </p:nvSpPr>
        <p:spPr>
          <a:xfrm>
            <a:off x="6283235" y="2005689"/>
            <a:ext cx="4663440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with 2 medium pictures">
  <p:cSld name="Title and Content with 2 medium pictures"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5"/>
          <p:cNvSpPr/>
          <p:nvPr>
            <p:ph idx="2" type="pic"/>
          </p:nvPr>
        </p:nvSpPr>
        <p:spPr>
          <a:xfrm>
            <a:off x="7901259" y="2727729"/>
            <a:ext cx="4290740" cy="4130271"/>
          </a:xfrm>
          <a:prstGeom prst="rect">
            <a:avLst/>
          </a:prstGeom>
          <a:noFill/>
          <a:ln>
            <a:noFill/>
          </a:ln>
        </p:spPr>
      </p:sp>
      <p:sp>
        <p:nvSpPr>
          <p:cNvPr id="172" name="Google Shape;172;p35"/>
          <p:cNvSpPr/>
          <p:nvPr>
            <p:ph idx="3" type="pic"/>
          </p:nvPr>
        </p:nvSpPr>
        <p:spPr>
          <a:xfrm>
            <a:off x="6261609" y="0"/>
            <a:ext cx="3519311" cy="3007909"/>
          </a:xfrm>
          <a:prstGeom prst="rect">
            <a:avLst/>
          </a:prstGeom>
          <a:noFill/>
          <a:ln>
            <a:noFill/>
          </a:ln>
        </p:spPr>
      </p:sp>
      <p:sp>
        <p:nvSpPr>
          <p:cNvPr id="173" name="Google Shape;173;p35"/>
          <p:cNvSpPr/>
          <p:nvPr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35"/>
          <p:cNvSpPr/>
          <p:nvPr/>
        </p:nvSpPr>
        <p:spPr>
          <a:xfrm flipH="1" rot="-6040930">
            <a:off x="6034138" y="-673140"/>
            <a:ext cx="4021193" cy="4021193"/>
          </a:xfrm>
          <a:prstGeom prst="arc">
            <a:avLst>
              <a:gd fmla="val 16200000" name="adj1"/>
              <a:gd fmla="val 20093138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35"/>
          <p:cNvSpPr txBox="1"/>
          <p:nvPr>
            <p:ph type="title"/>
          </p:nvPr>
        </p:nvSpPr>
        <p:spPr>
          <a:xfrm>
            <a:off x="841248" y="365760"/>
            <a:ext cx="5120640" cy="1325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78" name="Google Shape;178;p35"/>
          <p:cNvSpPr txBox="1"/>
          <p:nvPr>
            <p:ph idx="1" type="body"/>
          </p:nvPr>
        </p:nvSpPr>
        <p:spPr>
          <a:xfrm>
            <a:off x="841248" y="1828800"/>
            <a:ext cx="5093208" cy="4352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osing">
  <p:cSld name="Closing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6"/>
          <p:cNvSpPr/>
          <p:nvPr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36"/>
          <p:cNvSpPr/>
          <p:nvPr/>
        </p:nvSpPr>
        <p:spPr>
          <a:xfrm flipH="1">
            <a:off x="530529" y="0"/>
            <a:ext cx="1155142" cy="591009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Google Shape;182;p36"/>
          <p:cNvSpPr/>
          <p:nvPr/>
        </p:nvSpPr>
        <p:spPr>
          <a:xfrm flipH="1">
            <a:off x="3961511" y="-1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p36"/>
          <p:cNvSpPr/>
          <p:nvPr/>
        </p:nvSpPr>
        <p:spPr>
          <a:xfrm flipH="1">
            <a:off x="0" y="2936831"/>
            <a:ext cx="159741" cy="552996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36"/>
          <p:cNvSpPr/>
          <p:nvPr/>
        </p:nvSpPr>
        <p:spPr>
          <a:xfrm flipH="1">
            <a:off x="0" y="5835649"/>
            <a:ext cx="1548180" cy="1022351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36"/>
          <p:cNvSpPr/>
          <p:nvPr/>
        </p:nvSpPr>
        <p:spPr>
          <a:xfrm flipH="1">
            <a:off x="3405056" y="5717905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36"/>
          <p:cNvSpPr/>
          <p:nvPr/>
        </p:nvSpPr>
        <p:spPr>
          <a:xfrm flipH="1">
            <a:off x="4132972" y="6258755"/>
            <a:ext cx="1565940" cy="599245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36"/>
          <p:cNvSpPr txBox="1"/>
          <p:nvPr>
            <p:ph type="title"/>
          </p:nvPr>
        </p:nvSpPr>
        <p:spPr>
          <a:xfrm>
            <a:off x="1389888" y="1234440"/>
            <a:ext cx="3236976" cy="4069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wentieth Century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36"/>
          <p:cNvSpPr txBox="1"/>
          <p:nvPr>
            <p:ph idx="11" type="ftr"/>
          </p:nvPr>
        </p:nvSpPr>
        <p:spPr>
          <a:xfrm>
            <a:off x="6099048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9" name="Google Shape;189;p36"/>
          <p:cNvSpPr txBox="1"/>
          <p:nvPr>
            <p:ph idx="12" type="sldNum"/>
          </p:nvPr>
        </p:nvSpPr>
        <p:spPr>
          <a:xfrm>
            <a:off x="10506456" y="6356350"/>
            <a:ext cx="8503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90" name="Google Shape;190;p36"/>
          <p:cNvSpPr txBox="1"/>
          <p:nvPr>
            <p:ph idx="1" type="body"/>
          </p:nvPr>
        </p:nvSpPr>
        <p:spPr>
          <a:xfrm>
            <a:off x="6665976" y="2551176"/>
            <a:ext cx="4709160" cy="1755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1"/>
          <p:cNvSpPr/>
          <p:nvPr/>
        </p:nvSpPr>
        <p:spPr>
          <a:xfrm>
            <a:off x="4000500" y="1087403"/>
            <a:ext cx="8191500" cy="5770597"/>
          </a:xfrm>
          <a:custGeom>
            <a:rect b="b" l="l" r="r" t="t"/>
            <a:pathLst>
              <a:path extrusionOk="0" h="5770597" w="8191500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93" name="Google Shape;193;p41"/>
          <p:cNvCxnSpPr/>
          <p:nvPr/>
        </p:nvCxnSpPr>
        <p:spPr>
          <a:xfrm>
            <a:off x="406241" y="183933"/>
            <a:ext cx="0" cy="1597708"/>
          </a:xfrm>
          <a:prstGeom prst="straightConnector1">
            <a:avLst/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</p:cxnSp>
      <p:sp>
        <p:nvSpPr>
          <p:cNvPr id="194" name="Google Shape;194;p41"/>
          <p:cNvSpPr/>
          <p:nvPr/>
        </p:nvSpPr>
        <p:spPr>
          <a:xfrm>
            <a:off x="5292348" y="1"/>
            <a:ext cx="2279742" cy="1267785"/>
          </a:xfrm>
          <a:custGeom>
            <a:rect b="b" l="l" r="r" t="t"/>
            <a:pathLst>
              <a:path extrusionOk="0" h="1267785" w="2279742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41"/>
          <p:cNvSpPr/>
          <p:nvPr/>
        </p:nvSpPr>
        <p:spPr>
          <a:xfrm>
            <a:off x="10208695" y="1"/>
            <a:ext cx="1135066" cy="477997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41"/>
          <p:cNvSpPr/>
          <p:nvPr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41"/>
          <p:cNvSpPr/>
          <p:nvPr/>
        </p:nvSpPr>
        <p:spPr>
          <a:xfrm flipH="1">
            <a:off x="0" y="2949740"/>
            <a:ext cx="1186451" cy="1771650"/>
          </a:xfrm>
          <a:custGeom>
            <a:rect b="b" l="l" r="r" t="t"/>
            <a:pathLst>
              <a:path extrusionOk="0" h="1771650" w="1186451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41"/>
          <p:cNvSpPr/>
          <p:nvPr/>
        </p:nvSpPr>
        <p:spPr>
          <a:xfrm rot="-5400000">
            <a:off x="1539683" y="4203427"/>
            <a:ext cx="4083433" cy="4083433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41"/>
          <p:cNvSpPr txBox="1"/>
          <p:nvPr>
            <p:ph type="ctrTitle"/>
          </p:nvPr>
        </p:nvSpPr>
        <p:spPr>
          <a:xfrm>
            <a:off x="5093208" y="2743200"/>
            <a:ext cx="6592824" cy="23865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Twentieth Century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41"/>
          <p:cNvSpPr txBox="1"/>
          <p:nvPr>
            <p:ph idx="1" type="subTitle"/>
          </p:nvPr>
        </p:nvSpPr>
        <p:spPr>
          <a:xfrm>
            <a:off x="5093208" y="5221224"/>
            <a:ext cx="6592824" cy="99669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 type="obj">
  <p:cSld name="OBJECT"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2"/>
          <p:cNvSpPr/>
          <p:nvPr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42"/>
          <p:cNvSpPr/>
          <p:nvPr/>
        </p:nvSpPr>
        <p:spPr>
          <a:xfrm rot="-1790889">
            <a:off x="8683720" y="941148"/>
            <a:ext cx="2987899" cy="2987899"/>
          </a:xfrm>
          <a:prstGeom prst="arc">
            <a:avLst>
              <a:gd fmla="val 15817365" name="adj1"/>
              <a:gd fmla="val 178138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42"/>
          <p:cNvSpPr/>
          <p:nvPr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42"/>
          <p:cNvSpPr txBox="1"/>
          <p:nvPr>
            <p:ph type="title"/>
          </p:nvPr>
        </p:nvSpPr>
        <p:spPr>
          <a:xfrm>
            <a:off x="1170432" y="1399032"/>
            <a:ext cx="3236976" cy="4069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wentieth Century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6" name="Google Shape;206;p42"/>
          <p:cNvSpPr txBox="1"/>
          <p:nvPr>
            <p:ph idx="1" type="body"/>
          </p:nvPr>
        </p:nvSpPr>
        <p:spPr>
          <a:xfrm>
            <a:off x="5788152" y="1527048"/>
            <a:ext cx="5111496" cy="3931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/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7" name="Google Shape;207;p4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4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2 small pictures">
  <p:cSld name="Title and Content 2 small pictures"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43"/>
          <p:cNvSpPr/>
          <p:nvPr>
            <p:ph idx="2" type="pic"/>
          </p:nvPr>
        </p:nvSpPr>
        <p:spPr>
          <a:xfrm>
            <a:off x="7200479" y="1150210"/>
            <a:ext cx="2207046" cy="2204178"/>
          </a:xfrm>
          <a:prstGeom prst="rect">
            <a:avLst/>
          </a:prstGeom>
          <a:noFill/>
          <a:ln>
            <a:noFill/>
          </a:ln>
        </p:spPr>
      </p:sp>
      <p:sp>
        <p:nvSpPr>
          <p:cNvPr id="211" name="Google Shape;211;p43"/>
          <p:cNvSpPr/>
          <p:nvPr>
            <p:ph idx="3" type="pic"/>
          </p:nvPr>
        </p:nvSpPr>
        <p:spPr>
          <a:xfrm>
            <a:off x="8444632" y="2579683"/>
            <a:ext cx="3096807" cy="3096807"/>
          </a:xfrm>
          <a:prstGeom prst="rect">
            <a:avLst/>
          </a:prstGeom>
          <a:noFill/>
          <a:ln>
            <a:noFill/>
          </a:ln>
        </p:spPr>
      </p:sp>
      <p:sp>
        <p:nvSpPr>
          <p:cNvPr id="212" name="Google Shape;212;p43"/>
          <p:cNvSpPr txBox="1"/>
          <p:nvPr>
            <p:ph type="title"/>
          </p:nvPr>
        </p:nvSpPr>
        <p:spPr>
          <a:xfrm>
            <a:off x="539496" y="365124"/>
            <a:ext cx="5806440" cy="13258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43"/>
          <p:cNvSpPr txBox="1"/>
          <p:nvPr>
            <p:ph idx="1" type="body"/>
          </p:nvPr>
        </p:nvSpPr>
        <p:spPr>
          <a:xfrm>
            <a:off x="539496" y="1825625"/>
            <a:ext cx="5806440" cy="4352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indent="-342900" lvl="2" marL="13716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42900" lvl="4" marL="2286000" algn="l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4" name="Google Shape;214;p4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4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6" name="Google Shape;216;p43"/>
          <p:cNvSpPr/>
          <p:nvPr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43"/>
          <p:cNvSpPr/>
          <p:nvPr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cap="flat" cmpd="sng" w="1270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4"/>
          <p:cNvSpPr/>
          <p:nvPr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44"/>
          <p:cNvSpPr/>
          <p:nvPr/>
        </p:nvSpPr>
        <p:spPr>
          <a:xfrm flipH="1" rot="-1577571">
            <a:off x="2494119" y="-28502"/>
            <a:ext cx="6816262" cy="6816262"/>
          </a:xfrm>
          <a:prstGeom prst="arc">
            <a:avLst>
              <a:gd fmla="val 16200000" name="adj1"/>
              <a:gd fmla="val 20093138" name="adj2"/>
            </a:avLst>
          </a:prstGeom>
          <a:noFill/>
          <a:ln cap="rnd" cmpd="sng" w="127000">
            <a:solidFill>
              <a:schemeClr val="accent4">
                <a:alpha val="94901"/>
              </a:schemeClr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44"/>
          <p:cNvSpPr/>
          <p:nvPr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44"/>
          <p:cNvSpPr txBox="1"/>
          <p:nvPr>
            <p:ph type="title"/>
          </p:nvPr>
        </p:nvSpPr>
        <p:spPr>
          <a:xfrm>
            <a:off x="3319272" y="1380744"/>
            <a:ext cx="5559552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Twentieth Century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44"/>
          <p:cNvSpPr txBox="1"/>
          <p:nvPr>
            <p:ph idx="1" type="body"/>
          </p:nvPr>
        </p:nvSpPr>
        <p:spPr>
          <a:xfrm>
            <a:off x="3319272" y="4078224"/>
            <a:ext cx="5559552" cy="1536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6"/>
          <p:cNvSpPr txBox="1"/>
          <p:nvPr>
            <p:ph idx="1" type="body"/>
          </p:nvPr>
        </p:nvSpPr>
        <p:spPr>
          <a:xfrm>
            <a:off x="1167493" y="2017467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26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26"/>
          <p:cNvSpPr/>
          <p:nvPr/>
        </p:nvSpPr>
        <p:spPr>
          <a:xfrm flipH="1">
            <a:off x="8580896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26"/>
          <p:cNvSpPr/>
          <p:nvPr/>
        </p:nvSpPr>
        <p:spPr>
          <a:xfrm>
            <a:off x="1" y="0"/>
            <a:ext cx="933856" cy="933856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1" name="Google Shape;31;p26"/>
          <p:cNvGrpSpPr/>
          <p:nvPr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32" name="Google Shape;32;p26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26"/>
            <p:cNvSpPr/>
            <p:nvPr/>
          </p:nvSpPr>
          <p:spPr>
            <a:xfrm flipH="1" rot="5400000">
              <a:off x="7056329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p26"/>
          <p:cNvSpPr txBox="1"/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400"/>
              <a:buFont typeface="Arial"/>
              <a:buNone/>
              <a:defRPr b="1">
                <a:solidFill>
                  <a:schemeClr val="accent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5"/>
          <p:cNvSpPr txBox="1"/>
          <p:nvPr>
            <p:ph type="title"/>
          </p:nvPr>
        </p:nvSpPr>
        <p:spPr>
          <a:xfrm>
            <a:off x="539496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6" name="Google Shape;226;p45"/>
          <p:cNvSpPr txBox="1"/>
          <p:nvPr>
            <p:ph idx="1" type="body"/>
          </p:nvPr>
        </p:nvSpPr>
        <p:spPr>
          <a:xfrm>
            <a:off x="1179576" y="1911096"/>
            <a:ext cx="9829800" cy="3859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7" name="Google Shape;227;p4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8" name="Google Shape;228;p4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9" name="Google Shape;229;p45"/>
          <p:cNvSpPr/>
          <p:nvPr/>
        </p:nvSpPr>
        <p:spPr>
          <a:xfrm>
            <a:off x="10494433" y="2"/>
            <a:ext cx="849328" cy="357668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45"/>
          <p:cNvSpPr/>
          <p:nvPr/>
        </p:nvSpPr>
        <p:spPr>
          <a:xfrm flipH="1">
            <a:off x="123536" y="5717905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2">
  <p:cSld name="Title and Content 2"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3" name="Google Shape;233;p4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4" name="Google Shape;234;p4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5" name="Google Shape;235;p46"/>
          <p:cNvSpPr/>
          <p:nvPr/>
        </p:nvSpPr>
        <p:spPr>
          <a:xfrm rot="-5400000">
            <a:off x="-388933" y="4841194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46"/>
          <p:cNvSpPr/>
          <p:nvPr/>
        </p:nvSpPr>
        <p:spPr>
          <a:xfrm>
            <a:off x="10494433" y="2"/>
            <a:ext cx="849328" cy="357668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46"/>
          <p:cNvSpPr txBox="1"/>
          <p:nvPr>
            <p:ph idx="1" type="body"/>
          </p:nvPr>
        </p:nvSpPr>
        <p:spPr>
          <a:xfrm>
            <a:off x="838200" y="1911096"/>
            <a:ext cx="10515600" cy="3859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slide with picture">
  <p:cSld name="Quote slide with picture">
    <p:bg>
      <p:bgPr>
        <a:solidFill>
          <a:schemeClr val="dk1"/>
        </a:solidFill>
      </p:bgPr>
    </p:bg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47"/>
          <p:cNvSpPr/>
          <p:nvPr>
            <p:ph idx="2" type="pic"/>
          </p:nvPr>
        </p:nvSpPr>
        <p:spPr>
          <a:xfrm>
            <a:off x="0" y="1"/>
            <a:ext cx="121920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240" name="Google Shape;240;p47"/>
          <p:cNvSpPr txBox="1"/>
          <p:nvPr>
            <p:ph type="title"/>
          </p:nvPr>
        </p:nvSpPr>
        <p:spPr>
          <a:xfrm>
            <a:off x="3111500" y="370600"/>
            <a:ext cx="5923842" cy="5923842"/>
          </a:xfrm>
          <a:prstGeom prst="rect">
            <a:avLst/>
          </a:prstGeom>
          <a:solidFill>
            <a:schemeClr val="lt1">
              <a:alpha val="94901"/>
            </a:schemeClr>
          </a:solidFill>
          <a:ln>
            <a:noFill/>
          </a:ln>
        </p:spPr>
        <p:txBody>
          <a:bodyPr anchorCtr="0" anchor="b" bIns="2331700" lIns="457200" spcFirstLastPara="1" rIns="45720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wentieth Century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1" name="Google Shape;241;p47"/>
          <p:cNvSpPr txBox="1"/>
          <p:nvPr>
            <p:ph idx="1" type="body"/>
          </p:nvPr>
        </p:nvSpPr>
        <p:spPr>
          <a:xfrm>
            <a:off x="3575304" y="4379976"/>
            <a:ext cx="5038344" cy="7132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2" name="Google Shape;242;p4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3" name="Google Shape;243;p4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200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sz="1200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sz="1200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sz="1200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sz="1200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sz="1200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sz="1200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sz="1200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sz="1200" cap="none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4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4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8" name="Google Shape;248;p4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9" name="Google Shape;249;p4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50" name="Google Shape;250;p48"/>
          <p:cNvSpPr/>
          <p:nvPr/>
        </p:nvSpPr>
        <p:spPr>
          <a:xfrm rot="-5400000">
            <a:off x="-388933" y="4841194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48"/>
          <p:cNvSpPr/>
          <p:nvPr/>
        </p:nvSpPr>
        <p:spPr>
          <a:xfrm>
            <a:off x="10494433" y="2"/>
            <a:ext cx="849328" cy="357668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4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4" name="Google Shape;254;p4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55" name="Google Shape;255;p4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6" name="Google Shape;256;p4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57" name="Google Shape;257;p4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8" name="Google Shape;258;p4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9" name="Google Shape;259;p4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0" name="Google Shape;260;p49"/>
          <p:cNvSpPr/>
          <p:nvPr/>
        </p:nvSpPr>
        <p:spPr>
          <a:xfrm rot="-5400000">
            <a:off x="-388933" y="4841194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49"/>
          <p:cNvSpPr/>
          <p:nvPr/>
        </p:nvSpPr>
        <p:spPr>
          <a:xfrm>
            <a:off x="10494433" y="2"/>
            <a:ext cx="849328" cy="357668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 3 column">
  <p:cSld name="Comparison 3 column"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5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4" name="Google Shape;264;p50"/>
          <p:cNvSpPr txBox="1"/>
          <p:nvPr>
            <p:ph idx="1" type="body"/>
          </p:nvPr>
        </p:nvSpPr>
        <p:spPr>
          <a:xfrm>
            <a:off x="839788" y="1681163"/>
            <a:ext cx="32918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65" name="Google Shape;265;p50"/>
          <p:cNvSpPr txBox="1"/>
          <p:nvPr>
            <p:ph idx="2" type="body"/>
          </p:nvPr>
        </p:nvSpPr>
        <p:spPr>
          <a:xfrm>
            <a:off x="839788" y="2505075"/>
            <a:ext cx="32918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6" name="Google Shape;266;p50"/>
          <p:cNvSpPr txBox="1"/>
          <p:nvPr>
            <p:ph idx="3" type="body"/>
          </p:nvPr>
        </p:nvSpPr>
        <p:spPr>
          <a:xfrm>
            <a:off x="4453128" y="1681163"/>
            <a:ext cx="32918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67" name="Google Shape;267;p50"/>
          <p:cNvSpPr txBox="1"/>
          <p:nvPr>
            <p:ph idx="4" type="body"/>
          </p:nvPr>
        </p:nvSpPr>
        <p:spPr>
          <a:xfrm>
            <a:off x="4453128" y="2505075"/>
            <a:ext cx="32918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8" name="Google Shape;268;p5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9" name="Google Shape;269;p5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0" name="Google Shape;270;p50"/>
          <p:cNvSpPr/>
          <p:nvPr/>
        </p:nvSpPr>
        <p:spPr>
          <a:xfrm rot="-5400000">
            <a:off x="-388933" y="4841194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50"/>
          <p:cNvSpPr/>
          <p:nvPr/>
        </p:nvSpPr>
        <p:spPr>
          <a:xfrm>
            <a:off x="10494433" y="2"/>
            <a:ext cx="849328" cy="357668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50"/>
          <p:cNvSpPr txBox="1"/>
          <p:nvPr>
            <p:ph idx="5" type="body"/>
          </p:nvPr>
        </p:nvSpPr>
        <p:spPr>
          <a:xfrm>
            <a:off x="8065008" y="1681163"/>
            <a:ext cx="32918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73" name="Google Shape;273;p50"/>
          <p:cNvSpPr txBox="1"/>
          <p:nvPr>
            <p:ph idx="6" type="body"/>
          </p:nvPr>
        </p:nvSpPr>
        <p:spPr>
          <a:xfrm>
            <a:off x="8065008" y="2505075"/>
            <a:ext cx="32918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5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6" name="Google Shape;276;p5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7" name="Google Shape;277;p51"/>
          <p:cNvSpPr/>
          <p:nvPr/>
        </p:nvSpPr>
        <p:spPr>
          <a:xfrm rot="-5400000">
            <a:off x="-388933" y="4841194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p51"/>
          <p:cNvSpPr/>
          <p:nvPr/>
        </p:nvSpPr>
        <p:spPr>
          <a:xfrm>
            <a:off x="10494433" y="2"/>
            <a:ext cx="849328" cy="357668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5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1" name="Google Shape;281;p5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82" name="Google Shape;282;p52"/>
          <p:cNvSpPr/>
          <p:nvPr/>
        </p:nvSpPr>
        <p:spPr>
          <a:xfrm rot="-5400000">
            <a:off x="-388933" y="4841194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52"/>
          <p:cNvSpPr/>
          <p:nvPr/>
        </p:nvSpPr>
        <p:spPr>
          <a:xfrm>
            <a:off x="10494433" y="2"/>
            <a:ext cx="849328" cy="357668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5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5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7" name="Google Shape;287;p5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288" name="Google Shape;288;p5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89" name="Google Shape;289;p5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0" name="Google Shape;290;p5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1" name="Google Shape;291;p53"/>
          <p:cNvSpPr/>
          <p:nvPr/>
        </p:nvSpPr>
        <p:spPr>
          <a:xfrm rot="-5400000">
            <a:off x="-388933" y="4841194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53"/>
          <p:cNvSpPr/>
          <p:nvPr/>
        </p:nvSpPr>
        <p:spPr>
          <a:xfrm>
            <a:off x="10494433" y="2"/>
            <a:ext cx="849328" cy="357668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5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wentieth Century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5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96" name="Google Shape;296;p5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297" name="Google Shape;297;p5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venir"/>
                <a:ea typeface="Avenir"/>
                <a:cs typeface="Avenir"/>
                <a:sym typeface="Avenir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8" name="Google Shape;298;p5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9" name="Google Shape;299;p54"/>
          <p:cNvSpPr/>
          <p:nvPr/>
        </p:nvSpPr>
        <p:spPr>
          <a:xfrm rot="-5400000">
            <a:off x="-388933" y="4841194"/>
            <a:ext cx="1737401" cy="959536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54"/>
          <p:cNvSpPr/>
          <p:nvPr/>
        </p:nvSpPr>
        <p:spPr>
          <a:xfrm>
            <a:off x="10494433" y="2"/>
            <a:ext cx="849328" cy="357668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Title and Content" type="obj">
  <p:cSld name="OBJEC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7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27"/>
          <p:cNvSpPr txBox="1"/>
          <p:nvPr>
            <p:ph idx="1" type="body"/>
          </p:nvPr>
        </p:nvSpPr>
        <p:spPr>
          <a:xfrm>
            <a:off x="1167491" y="2526318"/>
            <a:ext cx="3218688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27"/>
          <p:cNvSpPr/>
          <p:nvPr/>
        </p:nvSpPr>
        <p:spPr>
          <a:xfrm rot="5400000">
            <a:off x="8580896" y="0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27"/>
          <p:cNvSpPr/>
          <p:nvPr/>
        </p:nvSpPr>
        <p:spPr>
          <a:xfrm>
            <a:off x="-2364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27"/>
          <p:cNvSpPr/>
          <p:nvPr/>
        </p:nvSpPr>
        <p:spPr>
          <a:xfrm flipH="1" rot="5400000">
            <a:off x="11258144" y="5924144"/>
            <a:ext cx="933856" cy="933856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1" name="Google Shape;41;p27"/>
          <p:cNvGrpSpPr/>
          <p:nvPr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42" name="Google Shape;42;p27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27"/>
            <p:cNvSpPr/>
            <p:nvPr/>
          </p:nvSpPr>
          <p:spPr>
            <a:xfrm flipH="1" rot="5400000">
              <a:off x="7056329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" name="Google Shape;44;p27"/>
          <p:cNvSpPr txBox="1"/>
          <p:nvPr>
            <p:ph idx="2" type="body"/>
          </p:nvPr>
        </p:nvSpPr>
        <p:spPr>
          <a:xfrm>
            <a:off x="4683787" y="2526318"/>
            <a:ext cx="3173279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27"/>
          <p:cNvSpPr txBox="1"/>
          <p:nvPr>
            <p:ph idx="3" type="body"/>
          </p:nvPr>
        </p:nvSpPr>
        <p:spPr>
          <a:xfrm>
            <a:off x="1167493" y="2003804"/>
            <a:ext cx="3173278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27"/>
          <p:cNvSpPr txBox="1"/>
          <p:nvPr>
            <p:ph idx="4" type="body"/>
          </p:nvPr>
        </p:nvSpPr>
        <p:spPr>
          <a:xfrm>
            <a:off x="4683788" y="2003804"/>
            <a:ext cx="3173278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7"/>
          <p:cNvSpPr txBox="1"/>
          <p:nvPr>
            <p:ph idx="5" type="body"/>
          </p:nvPr>
        </p:nvSpPr>
        <p:spPr>
          <a:xfrm>
            <a:off x="8200082" y="2526318"/>
            <a:ext cx="3173279" cy="2828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27"/>
          <p:cNvSpPr txBox="1"/>
          <p:nvPr>
            <p:ph idx="6" type="body"/>
          </p:nvPr>
        </p:nvSpPr>
        <p:spPr>
          <a:xfrm>
            <a:off x="8200083" y="2003804"/>
            <a:ext cx="3173278" cy="522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7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 Header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8"/>
          <p:cNvSpPr/>
          <p:nvPr/>
        </p:nvSpPr>
        <p:spPr>
          <a:xfrm>
            <a:off x="0" y="2285998"/>
            <a:ext cx="12208822" cy="45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28"/>
          <p:cNvSpPr/>
          <p:nvPr/>
        </p:nvSpPr>
        <p:spPr>
          <a:xfrm flipH="1">
            <a:off x="8597718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28"/>
          <p:cNvSpPr/>
          <p:nvPr/>
        </p:nvSpPr>
        <p:spPr>
          <a:xfrm>
            <a:off x="1" y="0"/>
            <a:ext cx="933856" cy="933856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28"/>
          <p:cNvSpPr/>
          <p:nvPr/>
        </p:nvSpPr>
        <p:spPr>
          <a:xfrm rot="-5400000">
            <a:off x="10344100" y="438098"/>
            <a:ext cx="2285999" cy="1409801"/>
          </a:xfrm>
          <a:custGeom>
            <a:rect b="b" l="l" r="r" t="t"/>
            <a:pathLst>
              <a:path extrusionOk="0" h="1167493" w="1881641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28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8"/>
          <p:cNvSpPr txBox="1"/>
          <p:nvPr>
            <p:ph idx="1" type="body"/>
          </p:nvPr>
        </p:nvSpPr>
        <p:spPr>
          <a:xfrm>
            <a:off x="1167492" y="2653167"/>
            <a:ext cx="9779183" cy="34364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7" name="Google Shape;57;p28"/>
          <p:cNvSpPr txBox="1"/>
          <p:nvPr>
            <p:ph idx="12" type="sldNum"/>
          </p:nvPr>
        </p:nvSpPr>
        <p:spPr>
          <a:xfrm>
            <a:off x="10206318" y="6356350"/>
            <a:ext cx="160468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rt 2">
  <p:cSld name="Chart 2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oogle Shape;59;p29"/>
          <p:cNvGrpSpPr/>
          <p:nvPr/>
        </p:nvGrpSpPr>
        <p:grpSpPr>
          <a:xfrm rot="-54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60" name="Google Shape;60;p29"/>
            <p:cNvSpPr/>
            <p:nvPr/>
          </p:nvSpPr>
          <p:spPr>
            <a:xfrm rot="-5400000">
              <a:off x="8223822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29"/>
            <p:cNvSpPr/>
            <p:nvPr/>
          </p:nvSpPr>
          <p:spPr>
            <a:xfrm flipH="1" rot="5400000">
              <a:off x="7056329" y="5333433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2" name="Google Shape;62;p29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9"/>
          <p:cNvSpPr txBox="1"/>
          <p:nvPr>
            <p:ph idx="1" type="body"/>
          </p:nvPr>
        </p:nvSpPr>
        <p:spPr>
          <a:xfrm>
            <a:off x="1167493" y="2087563"/>
            <a:ext cx="9779182" cy="33668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" name="Google Shape;64;p29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">
  <p:cSld name="Section title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0"/>
          <p:cNvSpPr/>
          <p:nvPr/>
        </p:nvSpPr>
        <p:spPr>
          <a:xfrm>
            <a:off x="0" y="0"/>
            <a:ext cx="8025490" cy="6858000"/>
          </a:xfrm>
          <a:custGeom>
            <a:rect b="b" l="l" r="r" t="t"/>
            <a:pathLst>
              <a:path extrusionOk="0" h="6858000" w="802549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30"/>
          <p:cNvSpPr txBox="1"/>
          <p:nvPr>
            <p:ph type="ctrTitle"/>
          </p:nvPr>
        </p:nvSpPr>
        <p:spPr>
          <a:xfrm>
            <a:off x="1167494" y="1059400"/>
            <a:ext cx="6245912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b="1" sz="6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30"/>
          <p:cNvSpPr txBox="1"/>
          <p:nvPr>
            <p:ph idx="1" type="subTitle"/>
          </p:nvPr>
        </p:nvSpPr>
        <p:spPr>
          <a:xfrm>
            <a:off x="1167494" y="3539075"/>
            <a:ext cx="6245912" cy="14061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grpSp>
        <p:nvGrpSpPr>
          <p:cNvPr id="69" name="Google Shape;69;p30"/>
          <p:cNvGrpSpPr/>
          <p:nvPr/>
        </p:nvGrpSpPr>
        <p:grpSpPr>
          <a:xfrm rot="-54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70" name="Google Shape;70;p30"/>
            <p:cNvSpPr/>
            <p:nvPr/>
          </p:nvSpPr>
          <p:spPr>
            <a:xfrm rot="-5400000">
              <a:off x="10667433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30"/>
            <p:cNvSpPr/>
            <p:nvPr/>
          </p:nvSpPr>
          <p:spPr>
            <a:xfrm flipH="1" rot="5400000">
              <a:off x="9499940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2" name="Google Shape;72;p30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30"/>
          <p:cNvSpPr/>
          <p:nvPr/>
        </p:nvSpPr>
        <p:spPr>
          <a:xfrm flipH="1">
            <a:off x="8580896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aph">
  <p:cSld name="Graph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1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1"/>
          <p:cNvSpPr txBox="1"/>
          <p:nvPr>
            <p:ph idx="1" type="body"/>
          </p:nvPr>
        </p:nvSpPr>
        <p:spPr>
          <a:xfrm>
            <a:off x="1167493" y="2087561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1"/>
          <p:cNvSpPr/>
          <p:nvPr/>
        </p:nvSpPr>
        <p:spPr>
          <a:xfrm flipH="1">
            <a:off x="8580896" y="1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p31"/>
          <p:cNvSpPr/>
          <p:nvPr/>
        </p:nvSpPr>
        <p:spPr>
          <a:xfrm flipH="1" rot="5400000">
            <a:off x="1" y="3246896"/>
            <a:ext cx="3611104" cy="3611104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31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d Slide">
  <p:cSld name="End Slide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2"/>
          <p:cNvSpPr txBox="1"/>
          <p:nvPr>
            <p:ph type="ctrTitle"/>
          </p:nvPr>
        </p:nvSpPr>
        <p:spPr>
          <a:xfrm>
            <a:off x="1167494" y="1122363"/>
            <a:ext cx="6220278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b="1" sz="60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2"/>
          <p:cNvSpPr txBox="1"/>
          <p:nvPr>
            <p:ph idx="1" type="subTitle"/>
          </p:nvPr>
        </p:nvSpPr>
        <p:spPr>
          <a:xfrm>
            <a:off x="1167493" y="3602038"/>
            <a:ext cx="6220277" cy="22472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83" name="Google Shape;83;p32"/>
          <p:cNvSpPr/>
          <p:nvPr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4" name="Google Shape;84;p32"/>
          <p:cNvGrpSpPr/>
          <p:nvPr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85" name="Google Shape;85;p32"/>
            <p:cNvSpPr/>
            <p:nvPr/>
          </p:nvSpPr>
          <p:spPr>
            <a:xfrm rot="-5400000">
              <a:off x="10667433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32"/>
            <p:cNvSpPr/>
            <p:nvPr/>
          </p:nvSpPr>
          <p:spPr>
            <a:xfrm flipH="1" rot="5400000">
              <a:off x="9499940" y="370908"/>
              <a:ext cx="1881641" cy="1167493"/>
            </a:xfrm>
            <a:custGeom>
              <a:rect b="b" l="l" r="r" t="t"/>
              <a:pathLst>
                <a:path extrusionOk="0" h="1167493" w="1881641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7" name="Google Shape;87;p32"/>
          <p:cNvSpPr/>
          <p:nvPr/>
        </p:nvSpPr>
        <p:spPr>
          <a:xfrm>
            <a:off x="0" y="-1"/>
            <a:ext cx="1167493" cy="1167493"/>
          </a:xfrm>
          <a:custGeom>
            <a:rect b="b" l="l" r="r" t="t"/>
            <a:pathLst>
              <a:path extrusionOk="0" h="862693" w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32"/>
          <p:cNvSpPr/>
          <p:nvPr/>
        </p:nvSpPr>
        <p:spPr>
          <a:xfrm>
            <a:off x="10228214" y="-1"/>
            <a:ext cx="1963787" cy="3178856"/>
          </a:xfrm>
          <a:custGeom>
            <a:rect b="b" l="l" r="r" t="t"/>
            <a:pathLst>
              <a:path extrusionOk="0" h="3178856" w="1963787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am">
  <p:cSld name="Team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3"/>
          <p:cNvSpPr/>
          <p:nvPr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33"/>
          <p:cNvSpPr txBox="1"/>
          <p:nvPr>
            <p:ph type="title"/>
          </p:nvPr>
        </p:nvSpPr>
        <p:spPr>
          <a:xfrm>
            <a:off x="750430" y="381000"/>
            <a:ext cx="8401624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1" sz="480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33"/>
          <p:cNvSpPr/>
          <p:nvPr>
            <p:ph idx="2" type="pic"/>
          </p:nvPr>
        </p:nvSpPr>
        <p:spPr>
          <a:xfrm>
            <a:off x="750429" y="2227758"/>
            <a:ext cx="1200374" cy="1201242"/>
          </a:xfrm>
          <a:prstGeom prst="rect">
            <a:avLst/>
          </a:prstGeom>
          <a:noFill/>
          <a:ln>
            <a:noFill/>
          </a:ln>
        </p:spPr>
      </p:sp>
      <p:sp>
        <p:nvSpPr>
          <p:cNvPr id="93" name="Google Shape;93;p33"/>
          <p:cNvSpPr txBox="1"/>
          <p:nvPr>
            <p:ph idx="1" type="body"/>
          </p:nvPr>
        </p:nvSpPr>
        <p:spPr>
          <a:xfrm>
            <a:off x="2123351" y="2426400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33"/>
          <p:cNvSpPr txBox="1"/>
          <p:nvPr>
            <p:ph idx="3" type="body"/>
          </p:nvPr>
        </p:nvSpPr>
        <p:spPr>
          <a:xfrm>
            <a:off x="2123350" y="2811646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" name="Google Shape;95;p33"/>
          <p:cNvSpPr/>
          <p:nvPr>
            <p:ph idx="4" type="pic"/>
          </p:nvPr>
        </p:nvSpPr>
        <p:spPr>
          <a:xfrm>
            <a:off x="5495813" y="2227758"/>
            <a:ext cx="1200374" cy="1201242"/>
          </a:xfrm>
          <a:prstGeom prst="rect">
            <a:avLst/>
          </a:prstGeom>
          <a:noFill/>
          <a:ln>
            <a:noFill/>
          </a:ln>
        </p:spPr>
      </p:sp>
      <p:sp>
        <p:nvSpPr>
          <p:cNvPr id="96" name="Google Shape;96;p33"/>
          <p:cNvSpPr txBox="1"/>
          <p:nvPr>
            <p:ph idx="5" type="body"/>
          </p:nvPr>
        </p:nvSpPr>
        <p:spPr>
          <a:xfrm>
            <a:off x="6870817" y="2422565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7" name="Google Shape;97;p33"/>
          <p:cNvSpPr txBox="1"/>
          <p:nvPr>
            <p:ph idx="6" type="body"/>
          </p:nvPr>
        </p:nvSpPr>
        <p:spPr>
          <a:xfrm>
            <a:off x="6870816" y="2807811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" name="Google Shape;98;p33"/>
          <p:cNvSpPr/>
          <p:nvPr>
            <p:ph idx="7" type="pic"/>
          </p:nvPr>
        </p:nvSpPr>
        <p:spPr>
          <a:xfrm>
            <a:off x="750429" y="4254273"/>
            <a:ext cx="1200374" cy="1201242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33"/>
          <p:cNvSpPr txBox="1"/>
          <p:nvPr>
            <p:ph idx="8" type="body"/>
          </p:nvPr>
        </p:nvSpPr>
        <p:spPr>
          <a:xfrm>
            <a:off x="2123351" y="4498793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0" name="Google Shape;100;p33"/>
          <p:cNvSpPr txBox="1"/>
          <p:nvPr>
            <p:ph idx="9" type="body"/>
          </p:nvPr>
        </p:nvSpPr>
        <p:spPr>
          <a:xfrm>
            <a:off x="2123350" y="4884039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1" name="Google Shape;101;p33"/>
          <p:cNvSpPr/>
          <p:nvPr>
            <p:ph idx="13" type="pic"/>
          </p:nvPr>
        </p:nvSpPr>
        <p:spPr>
          <a:xfrm>
            <a:off x="5495813" y="4254273"/>
            <a:ext cx="1200374" cy="1201242"/>
          </a:xfrm>
          <a:prstGeom prst="rect">
            <a:avLst/>
          </a:prstGeom>
          <a:noFill/>
          <a:ln>
            <a:noFill/>
          </a:ln>
        </p:spPr>
      </p:sp>
      <p:sp>
        <p:nvSpPr>
          <p:cNvPr id="102" name="Google Shape;102;p33"/>
          <p:cNvSpPr txBox="1"/>
          <p:nvPr>
            <p:ph idx="14" type="body"/>
          </p:nvPr>
        </p:nvSpPr>
        <p:spPr>
          <a:xfrm>
            <a:off x="6870817" y="4498793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33"/>
          <p:cNvSpPr txBox="1"/>
          <p:nvPr>
            <p:ph idx="15" type="body"/>
          </p:nvPr>
        </p:nvSpPr>
        <p:spPr>
          <a:xfrm>
            <a:off x="6870816" y="4884039"/>
            <a:ext cx="2281237" cy="3476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0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" name="Google Shape;104;p33"/>
          <p:cNvSpPr txBox="1"/>
          <p:nvPr>
            <p:ph idx="12" type="sldNum"/>
          </p:nvPr>
        </p:nvSpPr>
        <p:spPr>
          <a:xfrm>
            <a:off x="8332334" y="6356350"/>
            <a:ext cx="11674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buNone/>
              <a:defRPr sz="12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5" name="Google Shape;105;p33"/>
          <p:cNvSpPr/>
          <p:nvPr/>
        </p:nvSpPr>
        <p:spPr>
          <a:xfrm flipH="1" rot="5400000">
            <a:off x="9499940" y="355410"/>
            <a:ext cx="1881641" cy="1167493"/>
          </a:xfrm>
          <a:custGeom>
            <a:rect b="b" l="l" r="r" t="t"/>
            <a:pathLst>
              <a:path extrusionOk="0" h="1167493" w="1881641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33"/>
          <p:cNvSpPr/>
          <p:nvPr/>
        </p:nvSpPr>
        <p:spPr>
          <a:xfrm flipH="1">
            <a:off x="10866436" y="1879977"/>
            <a:ext cx="1325563" cy="1325563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33"/>
          <p:cNvSpPr/>
          <p:nvPr/>
        </p:nvSpPr>
        <p:spPr>
          <a:xfrm>
            <a:off x="11024507" y="-1664"/>
            <a:ext cx="1167494" cy="1881641"/>
          </a:xfrm>
          <a:custGeom>
            <a:rect b="b" l="l" r="r" t="t"/>
            <a:pathLst>
              <a:path extrusionOk="0" h="1881641" w="1167494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33"/>
          <p:cNvSpPr/>
          <p:nvPr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33"/>
          <p:cNvSpPr/>
          <p:nvPr/>
        </p:nvSpPr>
        <p:spPr>
          <a:xfrm flipH="1" rot="-5400000">
            <a:off x="10667432" y="5333432"/>
            <a:ext cx="1881641" cy="1167493"/>
          </a:xfrm>
          <a:custGeom>
            <a:rect b="b" l="l" r="r" t="t"/>
            <a:pathLst>
              <a:path extrusionOk="0" h="1167493" w="1881641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33"/>
          <p:cNvSpPr/>
          <p:nvPr/>
        </p:nvSpPr>
        <p:spPr>
          <a:xfrm flipH="1" rot="10800000">
            <a:off x="9857012" y="3651505"/>
            <a:ext cx="1325563" cy="1325563"/>
          </a:xfrm>
          <a:custGeom>
            <a:rect b="b" l="l" r="r" t="t"/>
            <a:pathLst>
              <a:path extrusionOk="0" h="1167493" w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33"/>
          <p:cNvSpPr/>
          <p:nvPr/>
        </p:nvSpPr>
        <p:spPr>
          <a:xfrm rot="10800000">
            <a:off x="9857013" y="4976359"/>
            <a:ext cx="1167494" cy="1881641"/>
          </a:xfrm>
          <a:custGeom>
            <a:rect b="b" l="l" r="r" t="t"/>
            <a:pathLst>
              <a:path extrusionOk="0" h="1881641" w="1167494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0.xml"/><Relationship Id="rId8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/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4"/>
          <p:cNvSpPr txBox="1"/>
          <p:nvPr>
            <p:ph idx="1" type="body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4"/>
          <p:cNvSpPr txBox="1"/>
          <p:nvPr>
            <p:ph idx="12" type="sldNum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396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wentieth Century"/>
              <a:buNone/>
              <a:defRPr b="0" i="0" sz="4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6" name="Google Shape;166;p3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167" name="Google Shape;167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168" name="Google Shape;168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  <p:sp>
        <p:nvSpPr>
          <p:cNvPr id="169" name="Google Shape;169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0" lvl="1" marL="0" marR="0" rtl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0" lvl="2" marL="0" marR="0" rtl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0" lvl="3" marL="0" marR="0" rtl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0" lvl="4" marL="0" marR="0" rtl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0" lvl="5" marL="0" marR="0" rtl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0" lvl="6" marL="0" marR="0" rtl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0" lvl="7" marL="0" marR="0" rtl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0" lvl="8" marL="0" marR="0" rtl="0" algn="r">
              <a:spcBef>
                <a:spcPts val="0"/>
              </a:spcBef>
              <a:buNone/>
              <a:defRPr sz="1200" cap="non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4.png"/><Relationship Id="rId8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9.jpg"/><Relationship Id="rId4" Type="http://schemas.openxmlformats.org/officeDocument/2006/relationships/image" Target="../media/image6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"/>
          <p:cNvSpPr txBox="1"/>
          <p:nvPr>
            <p:ph type="ctrTitle"/>
          </p:nvPr>
        </p:nvSpPr>
        <p:spPr>
          <a:xfrm>
            <a:off x="1167493" y="1122363"/>
            <a:ext cx="7096933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lang="en-US"/>
              <a:t>45 Day Check-in</a:t>
            </a:r>
            <a:endParaRPr/>
          </a:p>
        </p:txBody>
      </p:sp>
      <p:sp>
        <p:nvSpPr>
          <p:cNvPr id="306" name="Google Shape;306;p1"/>
          <p:cNvSpPr txBox="1"/>
          <p:nvPr>
            <p:ph idx="1" type="subTitle"/>
          </p:nvPr>
        </p:nvSpPr>
        <p:spPr>
          <a:xfrm>
            <a:off x="1167493" y="3602038"/>
            <a:ext cx="9500507" cy="13801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GO Team Meeting #3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December 14, 2022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10"/>
          <p:cNvSpPr txBox="1"/>
          <p:nvPr>
            <p:ph type="ctrTitle"/>
          </p:nvPr>
        </p:nvSpPr>
        <p:spPr>
          <a:xfrm>
            <a:off x="928212" y="931492"/>
            <a:ext cx="5558046" cy="193134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Font typeface="Arial"/>
              <a:buNone/>
            </a:pPr>
            <a:r>
              <a:rPr lang="en-US" sz="3600">
                <a:solidFill>
                  <a:schemeClr val="accent3"/>
                </a:solidFill>
              </a:rPr>
              <a:t>GADOE</a:t>
            </a:r>
            <a:br>
              <a:rPr lang="en-US" sz="3600"/>
            </a:br>
            <a:r>
              <a:rPr lang="en-US" sz="3600"/>
              <a:t>Comprehensive Support &amp; Improvement (CSI)</a:t>
            </a:r>
            <a:endParaRPr/>
          </a:p>
        </p:txBody>
      </p:sp>
      <p:sp>
        <p:nvSpPr>
          <p:cNvPr id="400" name="Google Shape;400;p10"/>
          <p:cNvSpPr txBox="1"/>
          <p:nvPr/>
        </p:nvSpPr>
        <p:spPr>
          <a:xfrm>
            <a:off x="786214" y="3298677"/>
            <a:ext cx="690399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Average Ranking from the last 3 CCRPI Data Reports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Spring Results from SY 2018, 2019, 2022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-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Content Mastery (Proficiency)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4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11"/>
          <p:cNvSpPr txBox="1"/>
          <p:nvPr>
            <p:ph type="title"/>
          </p:nvPr>
        </p:nvSpPr>
        <p:spPr>
          <a:xfrm>
            <a:off x="1167492" y="381000"/>
            <a:ext cx="9779183" cy="41226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96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Winter MAP DATA </a:t>
            </a:r>
            <a:endParaRPr/>
          </a:p>
        </p:txBody>
      </p:sp>
      <p:sp>
        <p:nvSpPr>
          <p:cNvPr id="406" name="Google Shape;406;p11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12"/>
          <p:cNvSpPr txBox="1"/>
          <p:nvPr>
            <p:ph type="title"/>
          </p:nvPr>
        </p:nvSpPr>
        <p:spPr>
          <a:xfrm>
            <a:off x="1167492" y="381000"/>
            <a:ext cx="9779183" cy="17002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 </a:t>
            </a:r>
            <a:endParaRPr sz="9600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12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413" name="Google Shape;413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57656" y="3419473"/>
            <a:ext cx="1876687" cy="19053"/>
          </a:xfrm>
          <a:prstGeom prst="rect">
            <a:avLst/>
          </a:prstGeom>
          <a:noFill/>
          <a:ln>
            <a:noFill/>
          </a:ln>
        </p:spPr>
      </p:pic>
      <p:sp>
        <p:nvSpPr>
          <p:cNvPr id="414" name="Google Shape;414;p12"/>
          <p:cNvSpPr txBox="1"/>
          <p:nvPr/>
        </p:nvSpPr>
        <p:spPr>
          <a:xfrm>
            <a:off x="1333144" y="287692"/>
            <a:ext cx="7178467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Teacher Star Incentives – We’re Growing!! </a:t>
            </a:r>
            <a:endParaRPr/>
          </a:p>
        </p:txBody>
      </p:sp>
      <p:graphicFrame>
        <p:nvGraphicFramePr>
          <p:cNvPr id="415" name="Google Shape;415;p12"/>
          <p:cNvGraphicFramePr/>
          <p:nvPr/>
        </p:nvGraphicFramePr>
        <p:xfrm>
          <a:off x="880217" y="143569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{1A4AA516-3EA0-42E8-9F74-D84AF32618EE}</a:tableStyleId>
              </a:tblPr>
              <a:tblGrid>
                <a:gridCol w="1703000"/>
                <a:gridCol w="1140100"/>
                <a:gridCol w="2422900"/>
                <a:gridCol w="1545975"/>
                <a:gridCol w="1703000"/>
              </a:tblGrid>
              <a:tr h="686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Growth %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  Star Posted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Represents ONE Class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/>
                        <a:t>Subject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% of students that met or exceeded in that class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128407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50- 59% Growth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4</a:t>
                      </a:r>
                      <a:r>
                        <a:rPr baseline="30000" lang="en-US" sz="1600" u="none" cap="none" strike="noStrike"/>
                        <a:t>th</a:t>
                      </a:r>
                      <a:r>
                        <a:rPr lang="en-US" sz="1600" u="none" cap="none" strike="noStrike"/>
                        <a:t> Grade Class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4</a:t>
                      </a:r>
                      <a:r>
                        <a:rPr baseline="30000" lang="en-US" sz="1600" u="none" cap="none" strike="noStrike"/>
                        <a:t>th</a:t>
                      </a:r>
                      <a:r>
                        <a:rPr lang="en-US" sz="1600" u="none" cap="none" strike="noStrike"/>
                        <a:t> Grade Class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3</a:t>
                      </a:r>
                      <a:r>
                        <a:rPr baseline="30000" lang="en-US" sz="1600" u="none" cap="none" strike="noStrike"/>
                        <a:t>rd</a:t>
                      </a:r>
                      <a:r>
                        <a:rPr lang="en-US" sz="1600" u="none" cap="none" strike="noStrike"/>
                        <a:t> Grade Class 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5</a:t>
                      </a:r>
                      <a:r>
                        <a:rPr baseline="30000" lang="en-US" sz="1600" u="none" cap="none" strike="noStrike"/>
                        <a:t>th</a:t>
                      </a:r>
                      <a:r>
                        <a:rPr lang="en-US" sz="1600" u="none" cap="none" strike="noStrike"/>
                        <a:t> Grade Class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Math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Math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Reading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Math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54%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55%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51%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59%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21875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60- 69% Growth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Kinder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Kinder 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Kinder 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1</a:t>
                      </a:r>
                      <a:r>
                        <a:rPr baseline="30000" lang="en-US" sz="1600" u="none" cap="none" strike="noStrike"/>
                        <a:t>st</a:t>
                      </a:r>
                      <a:r>
                        <a:rPr lang="en-US" sz="1600" u="none" cap="none" strike="noStrike"/>
                        <a:t> Grade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1</a:t>
                      </a:r>
                      <a:r>
                        <a:rPr baseline="30000" lang="en-US" sz="1600" u="none" cap="none" strike="noStrike"/>
                        <a:t>st</a:t>
                      </a:r>
                      <a:r>
                        <a:rPr lang="en-US" sz="1600" u="none" cap="none" strike="noStrike"/>
                        <a:t> Grade 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aseline="30000" lang="en-US" sz="1600" u="none" cap="none" strike="noStrike"/>
                        <a:t>4th </a:t>
                      </a:r>
                      <a:r>
                        <a:rPr lang="en-US" sz="1600" u="none" cap="none" strike="noStrike"/>
                        <a:t> Grade 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5</a:t>
                      </a:r>
                      <a:r>
                        <a:rPr baseline="30000" lang="en-US" sz="1600" u="none" cap="none" strike="noStrike"/>
                        <a:t>th</a:t>
                      </a:r>
                      <a:r>
                        <a:rPr lang="en-US" sz="1600" u="none" cap="none" strike="noStrike"/>
                        <a:t> Grade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Math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Reading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Math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Reading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Math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Reading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Reading 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69%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69%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60%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67%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61%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60%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67%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696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70-79% Growth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Kinder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Kinder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Math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Reading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78%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70%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12740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80- 89% Growth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90% and above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Kinder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Kinder 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Math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Reading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83%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 u="none" cap="none" strike="noStrike"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100%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pic>
        <p:nvPicPr>
          <p:cNvPr id="416" name="Google Shape;416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796788" y="2371762"/>
            <a:ext cx="590550" cy="44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1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834888" y="3878892"/>
            <a:ext cx="51435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1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939041" y="5652704"/>
            <a:ext cx="479454" cy="48833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1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944917" y="6354942"/>
            <a:ext cx="514350" cy="51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1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740573" y="6946172"/>
            <a:ext cx="876389" cy="4827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13"/>
          <p:cNvSpPr txBox="1"/>
          <p:nvPr/>
        </p:nvSpPr>
        <p:spPr>
          <a:xfrm>
            <a:off x="4195985" y="80473"/>
            <a:ext cx="6939185" cy="1231727"/>
          </a:xfrm>
          <a:prstGeom prst="rect">
            <a:avLst/>
          </a:prstGeom>
          <a:solidFill>
            <a:srgbClr val="C3F6D1"/>
          </a:solidFill>
          <a:ln cap="flat" cmpd="sng" w="508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67"/>
              <a:buFont typeface="Calibri"/>
              <a:buNone/>
            </a:pPr>
            <a:r>
              <a:rPr b="0" i="0" lang="en-US" sz="1867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Review the priorities and goals in your </a:t>
            </a:r>
            <a:r>
              <a:rPr b="1" i="0" lang="en-US" sz="1867" u="sng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strategic plan </a:t>
            </a:r>
            <a:r>
              <a:rPr b="0" i="0" lang="en-US" sz="1867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and reflect on if the expected progress is being made. These guiding questions will help you determine what, if any, updates are needed for your school’s strategic plan.</a:t>
            </a:r>
            <a:endParaRPr b="0" i="0" sz="1867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p13"/>
          <p:cNvSpPr txBox="1"/>
          <p:nvPr>
            <p:ph type="title"/>
          </p:nvPr>
        </p:nvSpPr>
        <p:spPr>
          <a:xfrm>
            <a:off x="529839" y="87832"/>
            <a:ext cx="3623417" cy="12317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</a:pPr>
            <a:r>
              <a:rPr lang="en-US">
                <a:solidFill>
                  <a:schemeClr val="dk2"/>
                </a:solidFill>
              </a:rPr>
              <a:t>Activity &amp; Discussion</a:t>
            </a:r>
            <a:endParaRPr/>
          </a:p>
        </p:txBody>
      </p:sp>
      <p:grpSp>
        <p:nvGrpSpPr>
          <p:cNvPr id="427" name="Google Shape;427;p13"/>
          <p:cNvGrpSpPr/>
          <p:nvPr/>
        </p:nvGrpSpPr>
        <p:grpSpPr>
          <a:xfrm>
            <a:off x="1119527" y="1625995"/>
            <a:ext cx="9880562" cy="4695596"/>
            <a:chOff x="135079" y="2295"/>
            <a:chExt cx="9880562" cy="4695596"/>
          </a:xfrm>
        </p:grpSpPr>
        <p:sp>
          <p:nvSpPr>
            <p:cNvPr id="428" name="Google Shape;428;p13"/>
            <p:cNvSpPr/>
            <p:nvPr/>
          </p:nvSpPr>
          <p:spPr>
            <a:xfrm rot="5400000">
              <a:off x="6093156" y="-2488581"/>
              <a:ext cx="1211766" cy="6496462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EFD6CB">
                <a:alpha val="89803"/>
              </a:srgbClr>
            </a:solidFill>
            <a:ln cap="flat" cmpd="sng" w="12700">
              <a:solidFill>
                <a:srgbClr val="EFD6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13"/>
            <p:cNvSpPr txBox="1"/>
            <p:nvPr/>
          </p:nvSpPr>
          <p:spPr>
            <a:xfrm>
              <a:off x="3450808" y="212921"/>
              <a:ext cx="6437308" cy="10934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3825" lIns="247650" spcFirstLastPara="1" rIns="247650" wrap="square" tIns="1238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Yes, all goals are reflected in the plan.</a:t>
              </a:r>
              <a:endParaRPr/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Missing – More frequent Checkpoints and Monitoring</a:t>
              </a:r>
              <a:endParaRPr/>
            </a:p>
          </p:txBody>
        </p:sp>
        <p:sp>
          <p:nvSpPr>
            <p:cNvPr id="430" name="Google Shape;430;p13"/>
            <p:cNvSpPr/>
            <p:nvPr/>
          </p:nvSpPr>
          <p:spPr>
            <a:xfrm>
              <a:off x="135079" y="2295"/>
              <a:ext cx="3315729" cy="1514708"/>
            </a:xfrm>
            <a:prstGeom prst="roundRect">
              <a:avLst>
                <a:gd fmla="val 16667" name="adj"/>
              </a:avLst>
            </a:prstGeom>
            <a:solidFill>
              <a:srgbClr val="D4781F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13"/>
            <p:cNvSpPr txBox="1"/>
            <p:nvPr/>
          </p:nvSpPr>
          <p:spPr>
            <a:xfrm>
              <a:off x="209021" y="76237"/>
              <a:ext cx="3167845" cy="13668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Are </a:t>
              </a:r>
              <a:r>
                <a:rPr b="1" lang="en-US" sz="1800" u="sng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all</a:t>
              </a:r>
              <a:r>
                <a:rPr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 CIP Goals reflected in our Strategic Plan Priorities? If not, which CIP Goal(s) are missing and should be added to the Strategic Plan?</a:t>
              </a:r>
              <a:endParaRPr/>
            </a:p>
          </p:txBody>
        </p:sp>
        <p:sp>
          <p:nvSpPr>
            <p:cNvPr id="432" name="Google Shape;432;p13"/>
            <p:cNvSpPr/>
            <p:nvPr/>
          </p:nvSpPr>
          <p:spPr>
            <a:xfrm rot="5400000">
              <a:off x="6076091" y="-898137"/>
              <a:ext cx="1211766" cy="6496462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C9D7E1">
                <a:alpha val="89803"/>
              </a:srgbClr>
            </a:solidFill>
            <a:ln cap="flat" cmpd="sng" w="12700">
              <a:solidFill>
                <a:srgbClr val="C9D7E1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13"/>
            <p:cNvSpPr txBox="1"/>
            <p:nvPr/>
          </p:nvSpPr>
          <p:spPr>
            <a:xfrm>
              <a:off x="3433743" y="1803365"/>
              <a:ext cx="6437308" cy="10934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3825" lIns="247650" spcFirstLastPara="1" rIns="247650" wrap="square" tIns="1238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Staff is fully engaged in data meetings and small group strategies to improve literacy and math. </a:t>
              </a:r>
              <a:endParaRPr/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Teacher Growth Data</a:t>
              </a:r>
              <a:endParaRPr/>
            </a:p>
          </p:txBody>
        </p:sp>
        <p:sp>
          <p:nvSpPr>
            <p:cNvPr id="434" name="Google Shape;434;p13"/>
            <p:cNvSpPr/>
            <p:nvPr/>
          </p:nvSpPr>
          <p:spPr>
            <a:xfrm>
              <a:off x="135079" y="1592739"/>
              <a:ext cx="3298663" cy="1514708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13"/>
            <p:cNvSpPr txBox="1"/>
            <p:nvPr/>
          </p:nvSpPr>
          <p:spPr>
            <a:xfrm>
              <a:off x="209021" y="1666681"/>
              <a:ext cx="3150779" cy="13668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What progress has been made towards the priorities identified in our Strategic Plan? What evidence/data do we have?</a:t>
              </a:r>
              <a:endParaRPr/>
            </a:p>
          </p:txBody>
        </p:sp>
        <p:sp>
          <p:nvSpPr>
            <p:cNvPr id="436" name="Google Shape;436;p13"/>
            <p:cNvSpPr/>
            <p:nvPr/>
          </p:nvSpPr>
          <p:spPr>
            <a:xfrm rot="5400000">
              <a:off x="6161527" y="692306"/>
              <a:ext cx="1211766" cy="6496462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E1CBDB">
                <a:alpha val="89803"/>
              </a:srgbClr>
            </a:solidFill>
            <a:ln cap="flat" cmpd="sng" w="12700">
              <a:solidFill>
                <a:srgbClr val="E1CBD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13"/>
            <p:cNvSpPr txBox="1"/>
            <p:nvPr/>
          </p:nvSpPr>
          <p:spPr>
            <a:xfrm>
              <a:off x="3519179" y="3393808"/>
              <a:ext cx="6437308" cy="10934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3825" lIns="247650" spcFirstLastPara="1" rIns="247650" wrap="square" tIns="123825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Continuous Writing Workshops with students and teacher.</a:t>
              </a:r>
              <a:endParaRPr/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Arial"/>
                <a:buChar char="•"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Continuous check-ins, monitoring, and feedback. </a:t>
              </a:r>
              <a:endParaRPr/>
            </a:p>
          </p:txBody>
        </p:sp>
        <p:sp>
          <p:nvSpPr>
            <p:cNvPr id="438" name="Google Shape;438;p13"/>
            <p:cNvSpPr/>
            <p:nvPr/>
          </p:nvSpPr>
          <p:spPr>
            <a:xfrm>
              <a:off x="135079" y="3183183"/>
              <a:ext cx="3384100" cy="1514708"/>
            </a:xfrm>
            <a:prstGeom prst="roundRect">
              <a:avLst>
                <a:gd fmla="val 16667" name="adj"/>
              </a:avLst>
            </a:prstGeom>
            <a:solidFill>
              <a:srgbClr val="A92791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" name="Google Shape;439;p13"/>
            <p:cNvSpPr txBox="1"/>
            <p:nvPr/>
          </p:nvSpPr>
          <p:spPr>
            <a:xfrm>
              <a:off x="209021" y="3257125"/>
              <a:ext cx="3236216" cy="136682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4275" lIns="68575" spcFirstLastPara="1" rIns="68575" wrap="square" tIns="342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lang="en-US"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Based upon available data, are there any other adjustments we need to make to the Strategic Plan?</a:t>
              </a:r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4"/>
          <p:cNvSpPr txBox="1"/>
          <p:nvPr/>
        </p:nvSpPr>
        <p:spPr>
          <a:xfrm>
            <a:off x="68365" y="76912"/>
            <a:ext cx="8289421" cy="17006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Arial"/>
              <a:buNone/>
            </a:pPr>
            <a:r>
              <a:rPr b="1" lang="en-US" sz="6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Updates to the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000"/>
              <a:buFont typeface="Arial"/>
              <a:buNone/>
            </a:pPr>
            <a:r>
              <a:rPr b="1" lang="en-US" sz="6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Strategic Plan</a:t>
            </a:r>
            <a:endParaRPr/>
          </a:p>
        </p:txBody>
      </p:sp>
      <p:sp>
        <p:nvSpPr>
          <p:cNvPr id="445" name="Google Shape;445;p14"/>
          <p:cNvSpPr txBox="1"/>
          <p:nvPr/>
        </p:nvSpPr>
        <p:spPr>
          <a:xfrm>
            <a:off x="470017" y="2144995"/>
            <a:ext cx="748611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AutoNum type="arabicPeriod"/>
            </a:pPr>
            <a:r>
              <a:rPr i="1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Enter all changes/updates to your plan – be sure to include accountability measures, as appropriate.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5"/>
          <p:cNvSpPr txBox="1"/>
          <p:nvPr>
            <p:ph idx="12" type="sldNum"/>
          </p:nvPr>
        </p:nvSpPr>
        <p:spPr>
          <a:xfrm>
            <a:off x="8332334" y="6356350"/>
            <a:ext cx="11674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51" name="Google Shape;451;p15"/>
          <p:cNvSpPr txBox="1"/>
          <p:nvPr/>
        </p:nvSpPr>
        <p:spPr>
          <a:xfrm>
            <a:off x="504202" y="523428"/>
            <a:ext cx="6742816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7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Questions?</a:t>
            </a:r>
            <a:endParaRPr/>
          </a:p>
        </p:txBody>
      </p:sp>
      <p:sp>
        <p:nvSpPr>
          <p:cNvPr id="452" name="Google Shape;452;p15"/>
          <p:cNvSpPr txBox="1"/>
          <p:nvPr/>
        </p:nvSpPr>
        <p:spPr>
          <a:xfrm>
            <a:off x="1853013" y="2560443"/>
            <a:ext cx="6742816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7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Wonderings?</a:t>
            </a:r>
            <a:endParaRPr/>
          </a:p>
        </p:txBody>
      </p:sp>
      <p:sp>
        <p:nvSpPr>
          <p:cNvPr id="453" name="Google Shape;453;p15"/>
          <p:cNvSpPr txBox="1"/>
          <p:nvPr/>
        </p:nvSpPr>
        <p:spPr>
          <a:xfrm>
            <a:off x="4174713" y="4597458"/>
            <a:ext cx="6742816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7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Comments?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16"/>
          <p:cNvSpPr txBox="1"/>
          <p:nvPr>
            <p:ph type="ctrTitle"/>
          </p:nvPr>
        </p:nvSpPr>
        <p:spPr>
          <a:xfrm>
            <a:off x="210312" y="2235200"/>
            <a:ext cx="7232904" cy="23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/>
              <a:t>Preparing for</a:t>
            </a:r>
            <a:br>
              <a:rPr lang="en-US"/>
            </a:br>
            <a:r>
              <a:rPr lang="en-US"/>
              <a:t>Budget Development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2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17"/>
          <p:cNvSpPr txBox="1"/>
          <p:nvPr/>
        </p:nvSpPr>
        <p:spPr>
          <a:xfrm>
            <a:off x="2042809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464" name="Google Shape;464;p17"/>
          <p:cNvSpPr txBox="1"/>
          <p:nvPr/>
        </p:nvSpPr>
        <p:spPr>
          <a:xfrm>
            <a:off x="4002238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465" name="Google Shape;465;p17"/>
          <p:cNvSpPr txBox="1"/>
          <p:nvPr/>
        </p:nvSpPr>
        <p:spPr>
          <a:xfrm>
            <a:off x="5932638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466" name="Google Shape;466;p17"/>
          <p:cNvSpPr txBox="1"/>
          <p:nvPr/>
        </p:nvSpPr>
        <p:spPr>
          <a:xfrm>
            <a:off x="7863038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467" name="Google Shape;467;p17"/>
          <p:cNvSpPr txBox="1"/>
          <p:nvPr/>
        </p:nvSpPr>
        <p:spPr>
          <a:xfrm>
            <a:off x="9807953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468" name="Google Shape;468;p17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47B22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D47B2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D47B2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69" name="Google Shape;469;p17"/>
          <p:cNvGrpSpPr/>
          <p:nvPr/>
        </p:nvGrpSpPr>
        <p:grpSpPr>
          <a:xfrm>
            <a:off x="521432" y="1862086"/>
            <a:ext cx="10822411" cy="2815518"/>
            <a:chOff x="3701" y="518854"/>
            <a:chExt cx="10822411" cy="2815518"/>
          </a:xfrm>
        </p:grpSpPr>
        <p:sp>
          <p:nvSpPr>
            <p:cNvPr id="470" name="Google Shape;470;p17"/>
            <p:cNvSpPr/>
            <p:nvPr/>
          </p:nvSpPr>
          <p:spPr>
            <a:xfrm>
              <a:off x="3701" y="518854"/>
              <a:ext cx="2004150" cy="2805810"/>
            </a:xfrm>
            <a:prstGeom prst="rect">
              <a:avLst/>
            </a:prstGeom>
            <a:solidFill>
              <a:srgbClr val="FCF5D8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17"/>
            <p:cNvSpPr txBox="1"/>
            <p:nvPr/>
          </p:nvSpPr>
          <p:spPr>
            <a:xfrm>
              <a:off x="3701" y="1585062"/>
              <a:ext cx="2004150" cy="16834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56250" spcFirstLastPara="1" rIns="15625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Fall 2021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i="0" lang="en-US" sz="1100" u="non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GO Team Developed 2021-2025 Strategic Plan</a:t>
              </a:r>
              <a:endParaRPr sz="1100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472" name="Google Shape;472;p17"/>
            <p:cNvSpPr/>
            <p:nvPr/>
          </p:nvSpPr>
          <p:spPr>
            <a:xfrm>
              <a:off x="584905" y="799435"/>
              <a:ext cx="841743" cy="841743"/>
            </a:xfrm>
            <a:prstGeom prst="ellipse">
              <a:avLst/>
            </a:prstGeom>
            <a:solidFill>
              <a:srgbClr val="F3CF4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17"/>
            <p:cNvSpPr txBox="1"/>
            <p:nvPr/>
          </p:nvSpPr>
          <p:spPr>
            <a:xfrm>
              <a:off x="708175" y="922705"/>
              <a:ext cx="595203" cy="5952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5625" spcFirstLastPara="1" rIns="6562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100"/>
                <a:buFont typeface="Avenir"/>
                <a:buNone/>
              </a:pPr>
              <a:r>
                <a:rPr lang="en-US" sz="4100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1</a:t>
              </a:r>
              <a:endParaRPr/>
            </a:p>
          </p:txBody>
        </p:sp>
        <p:sp>
          <p:nvSpPr>
            <p:cNvPr id="474" name="Google Shape;474;p17"/>
            <p:cNvSpPr/>
            <p:nvPr/>
          </p:nvSpPr>
          <p:spPr>
            <a:xfrm>
              <a:off x="3701" y="3324593"/>
              <a:ext cx="2004150" cy="72"/>
            </a:xfrm>
            <a:prstGeom prst="rect">
              <a:avLst/>
            </a:prstGeom>
            <a:solidFill>
              <a:srgbClr val="A92791"/>
            </a:solidFill>
            <a:ln cap="flat" cmpd="sng" w="12700">
              <a:solidFill>
                <a:srgbClr val="F3CF4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17"/>
            <p:cNvSpPr/>
            <p:nvPr/>
          </p:nvSpPr>
          <p:spPr>
            <a:xfrm>
              <a:off x="2208266" y="518854"/>
              <a:ext cx="2004150" cy="2805810"/>
            </a:xfrm>
            <a:prstGeom prst="rect">
              <a:avLst/>
            </a:prstGeom>
            <a:solidFill>
              <a:srgbClr val="F8E4CF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17"/>
            <p:cNvSpPr txBox="1"/>
            <p:nvPr/>
          </p:nvSpPr>
          <p:spPr>
            <a:xfrm>
              <a:off x="2208266" y="1585062"/>
              <a:ext cx="2004150" cy="16834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56250" spcFirstLastPara="1" rIns="15625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Summer 2022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lang="en-US" sz="1100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School Leadership completed Needs Assessment and defined overarching needs for SY22-23</a:t>
              </a:r>
              <a:endParaRPr/>
            </a:p>
          </p:txBody>
        </p:sp>
        <p:sp>
          <p:nvSpPr>
            <p:cNvPr id="477" name="Google Shape;477;p17"/>
            <p:cNvSpPr/>
            <p:nvPr/>
          </p:nvSpPr>
          <p:spPr>
            <a:xfrm>
              <a:off x="2789470" y="799435"/>
              <a:ext cx="841743" cy="841743"/>
            </a:xfrm>
            <a:prstGeom prst="ellipse">
              <a:avLst/>
            </a:prstGeom>
            <a:solidFill>
              <a:srgbClr val="D47B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17"/>
            <p:cNvSpPr txBox="1"/>
            <p:nvPr/>
          </p:nvSpPr>
          <p:spPr>
            <a:xfrm>
              <a:off x="2912740" y="922705"/>
              <a:ext cx="595203" cy="5952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5625" spcFirstLastPara="1" rIns="6562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100"/>
                <a:buFont typeface="Avenir"/>
                <a:buNone/>
              </a:pPr>
              <a:r>
                <a:rPr lang="en-US" sz="4100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2</a:t>
              </a:r>
              <a:endParaRPr/>
            </a:p>
          </p:txBody>
        </p:sp>
        <p:sp>
          <p:nvSpPr>
            <p:cNvPr id="479" name="Google Shape;479;p17"/>
            <p:cNvSpPr/>
            <p:nvPr/>
          </p:nvSpPr>
          <p:spPr>
            <a:xfrm>
              <a:off x="2208266" y="3324593"/>
              <a:ext cx="2004150" cy="72"/>
            </a:xfrm>
            <a:prstGeom prst="rect">
              <a:avLst/>
            </a:prstGeom>
            <a:solidFill>
              <a:srgbClr val="A92791"/>
            </a:solidFill>
            <a:ln cap="flat" cmpd="sng" w="12700">
              <a:solidFill>
                <a:srgbClr val="D47B2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17"/>
            <p:cNvSpPr/>
            <p:nvPr/>
          </p:nvSpPr>
          <p:spPr>
            <a:xfrm>
              <a:off x="4412831" y="518854"/>
              <a:ext cx="2004150" cy="2805810"/>
            </a:xfrm>
            <a:prstGeom prst="rect">
              <a:avLst/>
            </a:prstGeom>
            <a:solidFill>
              <a:srgbClr val="BAF0FF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17"/>
            <p:cNvSpPr txBox="1"/>
            <p:nvPr/>
          </p:nvSpPr>
          <p:spPr>
            <a:xfrm>
              <a:off x="4412831" y="1585062"/>
              <a:ext cx="2004150" cy="16834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56250" spcFirstLastPara="1" rIns="15625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August 2022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lang="en-US" sz="1100" u="non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School Leadership completed 2022-2023 Continuous Improvement Plan</a:t>
              </a:r>
              <a:endParaRPr/>
            </a:p>
          </p:txBody>
        </p:sp>
        <p:sp>
          <p:nvSpPr>
            <p:cNvPr id="482" name="Google Shape;482;p17"/>
            <p:cNvSpPr/>
            <p:nvPr/>
          </p:nvSpPr>
          <p:spPr>
            <a:xfrm>
              <a:off x="4994035" y="799435"/>
              <a:ext cx="841743" cy="841743"/>
            </a:xfrm>
            <a:prstGeom prst="ellipse">
              <a:avLst/>
            </a:prstGeom>
            <a:solidFill>
              <a:srgbClr val="0083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17"/>
            <p:cNvSpPr txBox="1"/>
            <p:nvPr/>
          </p:nvSpPr>
          <p:spPr>
            <a:xfrm>
              <a:off x="5117305" y="922705"/>
              <a:ext cx="595203" cy="5952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5625" spcFirstLastPara="1" rIns="6562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100"/>
                <a:buFont typeface="Avenir"/>
                <a:buNone/>
              </a:pPr>
              <a:r>
                <a:rPr lang="en-US" sz="4100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3</a:t>
              </a:r>
              <a:endParaRPr/>
            </a:p>
          </p:txBody>
        </p:sp>
        <p:sp>
          <p:nvSpPr>
            <p:cNvPr id="484" name="Google Shape;484;p17"/>
            <p:cNvSpPr/>
            <p:nvPr/>
          </p:nvSpPr>
          <p:spPr>
            <a:xfrm>
              <a:off x="4412831" y="3324593"/>
              <a:ext cx="2004150" cy="72"/>
            </a:xfrm>
            <a:prstGeom prst="rect">
              <a:avLst/>
            </a:prstGeom>
            <a:solidFill>
              <a:srgbClr val="0083A9"/>
            </a:solidFill>
            <a:ln cap="flat" cmpd="sng" w="12700">
              <a:solidFill>
                <a:srgbClr val="0083A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17"/>
            <p:cNvSpPr/>
            <p:nvPr/>
          </p:nvSpPr>
          <p:spPr>
            <a:xfrm>
              <a:off x="6599239" y="528562"/>
              <a:ext cx="2004150" cy="2805810"/>
            </a:xfrm>
            <a:prstGeom prst="rect">
              <a:avLst/>
            </a:prstGeom>
            <a:solidFill>
              <a:srgbClr val="F3CDED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17"/>
            <p:cNvSpPr txBox="1"/>
            <p:nvPr/>
          </p:nvSpPr>
          <p:spPr>
            <a:xfrm>
              <a:off x="6599239" y="1594770"/>
              <a:ext cx="2004150" cy="16834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56250" spcFirstLastPara="1" rIns="15625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lang="en-US" sz="1100" u="sng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Sept. – Dec. 2022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lang="en-US" sz="1100" u="non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Utilizing current data, the </a:t>
              </a:r>
              <a:r>
                <a:rPr b="1" lang="en-US" sz="1100" u="non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GO Team </a:t>
              </a:r>
              <a:r>
                <a:rPr b="0" lang="en-US" sz="1100" u="non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will review &amp; update the school strategic priorities and plan, as needed</a:t>
              </a:r>
              <a:endParaRPr/>
            </a:p>
          </p:txBody>
        </p:sp>
        <p:sp>
          <p:nvSpPr>
            <p:cNvPr id="487" name="Google Shape;487;p17"/>
            <p:cNvSpPr/>
            <p:nvPr/>
          </p:nvSpPr>
          <p:spPr>
            <a:xfrm>
              <a:off x="7198600" y="799435"/>
              <a:ext cx="841743" cy="841743"/>
            </a:xfrm>
            <a:prstGeom prst="ellipse">
              <a:avLst/>
            </a:prstGeom>
            <a:solidFill>
              <a:srgbClr val="A92A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17"/>
            <p:cNvSpPr txBox="1"/>
            <p:nvPr/>
          </p:nvSpPr>
          <p:spPr>
            <a:xfrm>
              <a:off x="7321870" y="922705"/>
              <a:ext cx="595203" cy="5952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5625" spcFirstLastPara="1" rIns="6562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100"/>
                <a:buFont typeface="Avenir"/>
                <a:buNone/>
              </a:pPr>
              <a:r>
                <a:rPr lang="en-US" sz="4100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4</a:t>
              </a:r>
              <a:endParaRPr/>
            </a:p>
          </p:txBody>
        </p:sp>
        <p:sp>
          <p:nvSpPr>
            <p:cNvPr id="489" name="Google Shape;489;p17"/>
            <p:cNvSpPr/>
            <p:nvPr/>
          </p:nvSpPr>
          <p:spPr>
            <a:xfrm>
              <a:off x="6617397" y="3324593"/>
              <a:ext cx="2004150" cy="72"/>
            </a:xfrm>
            <a:prstGeom prst="rect">
              <a:avLst/>
            </a:prstGeom>
            <a:solidFill>
              <a:srgbClr val="0083A9"/>
            </a:solidFill>
            <a:ln cap="flat" cmpd="sng" w="12700">
              <a:solidFill>
                <a:srgbClr val="A92A9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17"/>
            <p:cNvSpPr/>
            <p:nvPr/>
          </p:nvSpPr>
          <p:spPr>
            <a:xfrm>
              <a:off x="8821962" y="518854"/>
              <a:ext cx="2004150" cy="2805810"/>
            </a:xfrm>
            <a:prstGeom prst="rect">
              <a:avLst/>
            </a:prstGeom>
            <a:solidFill>
              <a:srgbClr val="C3F6D1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17"/>
            <p:cNvSpPr txBox="1"/>
            <p:nvPr/>
          </p:nvSpPr>
          <p:spPr>
            <a:xfrm>
              <a:off x="8821962" y="1585062"/>
              <a:ext cx="2004150" cy="16834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56250" spcFirstLastPara="1" rIns="15625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lang="en-US" sz="1100" u="sng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Before Winter Break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lang="en-US" sz="1100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GO Team </a:t>
              </a:r>
              <a:r>
                <a:rPr lang="en-US" sz="1100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will take action (vote) on the school’s strategic plan and vote on the ranked strategic plan priorities for SY23-24 budget discussions.</a:t>
              </a:r>
              <a:endParaRPr/>
            </a:p>
          </p:txBody>
        </p:sp>
        <p:sp>
          <p:nvSpPr>
            <p:cNvPr id="492" name="Google Shape;492;p17"/>
            <p:cNvSpPr/>
            <p:nvPr/>
          </p:nvSpPr>
          <p:spPr>
            <a:xfrm>
              <a:off x="9403165" y="799435"/>
              <a:ext cx="841743" cy="841743"/>
            </a:xfrm>
            <a:prstGeom prst="ellipse">
              <a:avLst/>
            </a:prstGeom>
            <a:solidFill>
              <a:srgbClr val="1598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17"/>
            <p:cNvSpPr txBox="1"/>
            <p:nvPr/>
          </p:nvSpPr>
          <p:spPr>
            <a:xfrm>
              <a:off x="9526435" y="922705"/>
              <a:ext cx="595203" cy="5952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5625" spcFirstLastPara="1" rIns="6562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100"/>
                <a:buFont typeface="Avenir"/>
                <a:buNone/>
              </a:pPr>
              <a:r>
                <a:rPr lang="en-US" sz="4100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5</a:t>
              </a:r>
              <a:endParaRPr/>
            </a:p>
          </p:txBody>
        </p:sp>
        <p:sp>
          <p:nvSpPr>
            <p:cNvPr id="494" name="Google Shape;494;p17"/>
            <p:cNvSpPr/>
            <p:nvPr/>
          </p:nvSpPr>
          <p:spPr>
            <a:xfrm>
              <a:off x="8821962" y="3324593"/>
              <a:ext cx="2004150" cy="72"/>
            </a:xfrm>
            <a:prstGeom prst="rect">
              <a:avLst/>
            </a:prstGeom>
            <a:solidFill>
              <a:srgbClr val="129836"/>
            </a:solidFill>
            <a:ln cap="flat" cmpd="sng" w="12700">
              <a:solidFill>
                <a:srgbClr val="12983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95" name="Google Shape;495;p17"/>
          <p:cNvSpPr/>
          <p:nvPr/>
        </p:nvSpPr>
        <p:spPr>
          <a:xfrm>
            <a:off x="9931623" y="808861"/>
            <a:ext cx="731378" cy="983363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6"/>
          </a:solidFill>
          <a:ln cap="flat" cmpd="sng" w="12700">
            <a:solidFill>
              <a:srgbClr val="86EFA3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496" name="Google Shape;496;p17"/>
          <p:cNvSpPr txBox="1"/>
          <p:nvPr/>
        </p:nvSpPr>
        <p:spPr>
          <a:xfrm>
            <a:off x="8862861" y="439529"/>
            <a:ext cx="25808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venir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You are </a:t>
            </a:r>
            <a:r>
              <a:rPr b="1" i="0" lang="en-US" sz="1800" u="none" cap="none" strike="noStrike">
                <a:solidFill>
                  <a:srgbClr val="159839"/>
                </a:solidFill>
                <a:latin typeface="Avenir"/>
                <a:ea typeface="Avenir"/>
                <a:cs typeface="Avenir"/>
                <a:sym typeface="Avenir"/>
              </a:rPr>
              <a:t>HERE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18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/>
              <a:t>Action on the Updated Strategic Plan</a:t>
            </a:r>
            <a:endParaRPr/>
          </a:p>
        </p:txBody>
      </p:sp>
      <p:sp>
        <p:nvSpPr>
          <p:cNvPr id="502" name="Google Shape;502;p18"/>
          <p:cNvSpPr txBox="1"/>
          <p:nvPr>
            <p:ph idx="12" type="sldNum"/>
          </p:nvPr>
        </p:nvSpPr>
        <p:spPr>
          <a:xfrm>
            <a:off x="10206318" y="6356350"/>
            <a:ext cx="160468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3A9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83A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83A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p18"/>
          <p:cNvSpPr txBox="1"/>
          <p:nvPr>
            <p:ph idx="1" type="body"/>
          </p:nvPr>
        </p:nvSpPr>
        <p:spPr>
          <a:xfrm>
            <a:off x="1167492" y="2478025"/>
            <a:ext cx="8387988" cy="3703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None/>
            </a:pPr>
            <a:r>
              <a:rPr lang="en-US" sz="3200">
                <a:solidFill>
                  <a:srgbClr val="3F3F3F"/>
                </a:solidFill>
              </a:rPr>
              <a:t>The GO Team needs to </a:t>
            </a:r>
            <a:r>
              <a:rPr b="1" lang="en-US" sz="3200">
                <a:solidFill>
                  <a:schemeClr val="accent3"/>
                </a:solidFill>
              </a:rPr>
              <a:t>TAKE ACTION (vote)</a:t>
            </a:r>
            <a:r>
              <a:rPr lang="en-US" sz="3200">
                <a:solidFill>
                  <a:schemeClr val="accent3"/>
                </a:solidFill>
              </a:rPr>
              <a:t> </a:t>
            </a:r>
            <a:r>
              <a:rPr lang="en-US" sz="3200">
                <a:solidFill>
                  <a:srgbClr val="3F3F3F"/>
                </a:solidFill>
              </a:rPr>
              <a:t>on its updated Strategic Plan. After the motion and a second, the GO Team may have additional discussion. Once discussion is concluded, the GO Team will vote.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7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19"/>
          <p:cNvSpPr txBox="1"/>
          <p:nvPr>
            <p:ph idx="12" type="sldNum"/>
          </p:nvPr>
        </p:nvSpPr>
        <p:spPr>
          <a:xfrm>
            <a:off x="8332334" y="6356350"/>
            <a:ext cx="116749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3A9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83A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83A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19"/>
          <p:cNvSpPr txBox="1"/>
          <p:nvPr/>
        </p:nvSpPr>
        <p:spPr>
          <a:xfrm>
            <a:off x="207304" y="37924"/>
            <a:ext cx="7854695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Arial"/>
              <a:buNone/>
            </a:pPr>
            <a:r>
              <a:rPr b="1" i="0" lang="en-US" sz="7200" u="sng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Discussion</a:t>
            </a:r>
            <a:endParaRPr/>
          </a:p>
        </p:txBody>
      </p:sp>
      <p:sp>
        <p:nvSpPr>
          <p:cNvPr id="510" name="Google Shape;510;p19"/>
          <p:cNvSpPr txBox="1"/>
          <p:nvPr/>
        </p:nvSpPr>
        <p:spPr>
          <a:xfrm>
            <a:off x="960120" y="1474619"/>
            <a:ext cx="7854696" cy="4401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Strategic Plan Priority Ranking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t/>
            </a:r>
            <a:endParaRPr b="1" i="0" sz="4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In preparation for the 2023-2024 Budget Development (January–March 2023), the GO Team needs to rank its Strategic Plan Priorities. Use the next slide to capture the priority ranking.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2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400"/>
              <a:buFont typeface="Arial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312" name="Google Shape;312;p2"/>
          <p:cNvSpPr txBox="1"/>
          <p:nvPr>
            <p:ph idx="1" type="body"/>
          </p:nvPr>
        </p:nvSpPr>
        <p:spPr>
          <a:xfrm>
            <a:off x="1167493" y="2017467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CIP-45 Day Check-in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School Strategic Plan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Discussion on Strategic Plan and progress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Updates for Strategic Plan (</a:t>
            </a:r>
            <a:r>
              <a:rPr i="1" lang="en-US"/>
              <a:t>as necessary</a:t>
            </a:r>
            <a:r>
              <a:rPr lang="en-US"/>
              <a:t>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Preparing for the Budget Development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	</a:t>
            </a:r>
            <a:r>
              <a:rPr i="1" lang="en-US" sz="2400"/>
              <a:t>Rank Strategic Priorities</a:t>
            </a:r>
            <a:endParaRPr/>
          </a:p>
        </p:txBody>
      </p:sp>
      <p:sp>
        <p:nvSpPr>
          <p:cNvPr id="313" name="Google Shape;313;p2"/>
          <p:cNvSpPr txBox="1"/>
          <p:nvPr>
            <p:ph idx="4294967295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20"/>
          <p:cNvSpPr txBox="1"/>
          <p:nvPr/>
        </p:nvSpPr>
        <p:spPr>
          <a:xfrm>
            <a:off x="68365" y="76912"/>
            <a:ext cx="8289421" cy="17006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lnSpcReduction="10000"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47B22"/>
              </a:buClr>
              <a:buSzPts val="6000"/>
              <a:buFont typeface="Arial"/>
              <a:buNone/>
            </a:pPr>
            <a:r>
              <a:rPr b="1" i="0" lang="en-US" sz="6000" u="none" cap="none" strike="noStrike">
                <a:solidFill>
                  <a:srgbClr val="D47B22"/>
                </a:solidFill>
                <a:latin typeface="Arial"/>
                <a:ea typeface="Arial"/>
                <a:cs typeface="Arial"/>
                <a:sym typeface="Arial"/>
              </a:rPr>
              <a:t>Strategic Plan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47B22"/>
              </a:buClr>
              <a:buSzPts val="6000"/>
              <a:buFont typeface="Arial"/>
              <a:buNone/>
            </a:pPr>
            <a:r>
              <a:rPr b="1" i="0" lang="en-US" sz="6000" u="none" cap="none" strike="noStrike">
                <a:solidFill>
                  <a:srgbClr val="D47B22"/>
                </a:solidFill>
                <a:latin typeface="Arial"/>
                <a:ea typeface="Arial"/>
                <a:cs typeface="Arial"/>
                <a:sym typeface="Arial"/>
              </a:rPr>
              <a:t>Priority Ranking</a:t>
            </a:r>
            <a:endParaRPr/>
          </a:p>
        </p:txBody>
      </p:sp>
      <p:sp>
        <p:nvSpPr>
          <p:cNvPr id="516" name="Google Shape;516;p20"/>
          <p:cNvSpPr txBox="1"/>
          <p:nvPr/>
        </p:nvSpPr>
        <p:spPr>
          <a:xfrm>
            <a:off x="470017" y="2144995"/>
            <a:ext cx="74861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86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7" name="Google Shape;517;p20"/>
          <p:cNvSpPr txBox="1"/>
          <p:nvPr/>
        </p:nvSpPr>
        <p:spPr>
          <a:xfrm>
            <a:off x="1351901" y="1775663"/>
            <a:ext cx="606247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Insert the school’s priorities from Higher to Lower</a:t>
            </a:r>
            <a:endParaRPr/>
          </a:p>
        </p:txBody>
      </p:sp>
      <p:sp>
        <p:nvSpPr>
          <p:cNvPr id="518" name="Google Shape;518;p20"/>
          <p:cNvSpPr txBox="1"/>
          <p:nvPr/>
        </p:nvSpPr>
        <p:spPr>
          <a:xfrm>
            <a:off x="1143649" y="2512465"/>
            <a:ext cx="699233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rabicPeriod"/>
            </a:pPr>
            <a:r>
              <a:rPr b="0" i="0" lang="en-US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519" name="Google Shape;519;p20"/>
          <p:cNvSpPr/>
          <p:nvPr/>
        </p:nvSpPr>
        <p:spPr>
          <a:xfrm>
            <a:off x="392649" y="2587752"/>
            <a:ext cx="502920" cy="3538728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541448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Google Shape;520;p20"/>
          <p:cNvSpPr txBox="1"/>
          <p:nvPr/>
        </p:nvSpPr>
        <p:spPr>
          <a:xfrm>
            <a:off x="260029" y="2263641"/>
            <a:ext cx="76815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3A9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83A9"/>
                </a:solidFill>
                <a:latin typeface="Arial"/>
                <a:ea typeface="Arial"/>
                <a:cs typeface="Arial"/>
                <a:sym typeface="Arial"/>
              </a:rPr>
              <a:t>Higher</a:t>
            </a:r>
            <a:endParaRPr/>
          </a:p>
        </p:txBody>
      </p:sp>
      <p:sp>
        <p:nvSpPr>
          <p:cNvPr id="521" name="Google Shape;521;p20"/>
          <p:cNvSpPr txBox="1"/>
          <p:nvPr/>
        </p:nvSpPr>
        <p:spPr>
          <a:xfrm>
            <a:off x="285003" y="6126480"/>
            <a:ext cx="71821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3A9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83A9"/>
                </a:solidFill>
                <a:latin typeface="Arial"/>
                <a:ea typeface="Arial"/>
                <a:cs typeface="Arial"/>
                <a:sym typeface="Arial"/>
              </a:rPr>
              <a:t>Lower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21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n-US"/>
              <a:t>Action on the Strategic Plan Priorities</a:t>
            </a:r>
            <a:endParaRPr/>
          </a:p>
        </p:txBody>
      </p:sp>
      <p:sp>
        <p:nvSpPr>
          <p:cNvPr id="527" name="Google Shape;527;p21"/>
          <p:cNvSpPr txBox="1"/>
          <p:nvPr>
            <p:ph idx="12" type="sldNum"/>
          </p:nvPr>
        </p:nvSpPr>
        <p:spPr>
          <a:xfrm>
            <a:off x="10206318" y="6356350"/>
            <a:ext cx="160468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83A9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83A9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83A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8" name="Google Shape;528;p21"/>
          <p:cNvSpPr txBox="1"/>
          <p:nvPr>
            <p:ph idx="1" type="body"/>
          </p:nvPr>
        </p:nvSpPr>
        <p:spPr>
          <a:xfrm>
            <a:off x="1167492" y="2478025"/>
            <a:ext cx="8387988" cy="3703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None/>
            </a:pPr>
            <a:r>
              <a:rPr lang="en-US" sz="3200">
                <a:solidFill>
                  <a:srgbClr val="3F3F3F"/>
                </a:solidFill>
              </a:rPr>
              <a:t>The GO Team needs to </a:t>
            </a:r>
            <a:r>
              <a:rPr b="1" lang="en-US" sz="3200">
                <a:solidFill>
                  <a:schemeClr val="accent3"/>
                </a:solidFill>
              </a:rPr>
              <a:t>TAKE ACTION (vote)</a:t>
            </a:r>
            <a:r>
              <a:rPr lang="en-US" sz="3200">
                <a:solidFill>
                  <a:schemeClr val="accent3"/>
                </a:solidFill>
              </a:rPr>
              <a:t> </a:t>
            </a:r>
            <a:r>
              <a:rPr lang="en-US" sz="3200">
                <a:solidFill>
                  <a:srgbClr val="3F3F3F"/>
                </a:solidFill>
              </a:rPr>
              <a:t>on its ranked Strategic Plan Priorities. After the motion and a second, the GO Team may have additional discussion. Once discussion is concluded, the GO Team will vote.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Google Shape;533;p22"/>
          <p:cNvSpPr/>
          <p:nvPr/>
        </p:nvSpPr>
        <p:spPr>
          <a:xfrm>
            <a:off x="10494433" y="2"/>
            <a:ext cx="849328" cy="357668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4" name="Google Shape;534;p22"/>
          <p:cNvSpPr/>
          <p:nvPr/>
        </p:nvSpPr>
        <p:spPr>
          <a:xfrm flipH="1">
            <a:off x="123536" y="5717905"/>
            <a:ext cx="1771609" cy="1140095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5" name="Google Shape;535;p2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6" name="Google Shape;536;p22"/>
          <p:cNvSpPr txBox="1"/>
          <p:nvPr>
            <p:ph type="title"/>
          </p:nvPr>
        </p:nvSpPr>
        <p:spPr>
          <a:xfrm>
            <a:off x="838201" y="367075"/>
            <a:ext cx="5120561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Twentieth Century"/>
              <a:buNone/>
            </a:pPr>
            <a:r>
              <a:rPr b="1" lang="en-US">
                <a:solidFill>
                  <a:schemeClr val="dk2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Where we’re going</a:t>
            </a:r>
            <a:endParaRPr/>
          </a:p>
        </p:txBody>
      </p:sp>
      <p:sp>
        <p:nvSpPr>
          <p:cNvPr id="537" name="Google Shape;537;p22"/>
          <p:cNvSpPr txBox="1"/>
          <p:nvPr>
            <p:ph idx="1" type="body"/>
          </p:nvPr>
        </p:nvSpPr>
        <p:spPr>
          <a:xfrm>
            <a:off x="838201" y="1825625"/>
            <a:ext cx="5092194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At our next meeting(s) we will begin the discussion of the 2023-2024 budget.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Let me or the Chair know of any additional information you need for our future discussion.</a:t>
            </a:r>
            <a:endParaRPr/>
          </a:p>
          <a:p>
            <a:pPr indent="15240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538" name="Google Shape;538;p22"/>
          <p:cNvSpPr/>
          <p:nvPr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39" name="Google Shape;539;p22"/>
          <p:cNvPicPr preferRelativeResize="0"/>
          <p:nvPr>
            <p:ph idx="2" type="pic"/>
          </p:nvPr>
        </p:nvPicPr>
        <p:blipFill rotWithShape="1">
          <a:blip r:embed="rId3">
            <a:alphaModFix/>
          </a:blip>
          <a:srcRect b="17913" l="0" r="0" t="17913"/>
          <a:stretch/>
        </p:blipFill>
        <p:spPr>
          <a:xfrm>
            <a:off x="7901259" y="2727729"/>
            <a:ext cx="4290740" cy="4130271"/>
          </a:xfrm>
          <a:prstGeom prst="rect">
            <a:avLst/>
          </a:prstGeom>
          <a:noFill/>
          <a:ln>
            <a:noFill/>
          </a:ln>
        </p:spPr>
      </p:pic>
      <p:sp>
        <p:nvSpPr>
          <p:cNvPr id="540" name="Google Shape;540;p22"/>
          <p:cNvSpPr/>
          <p:nvPr/>
        </p:nvSpPr>
        <p:spPr>
          <a:xfrm flipH="1" rot="-6040930">
            <a:off x="6034138" y="-673140"/>
            <a:ext cx="4021193" cy="4021193"/>
          </a:xfrm>
          <a:prstGeom prst="arc">
            <a:avLst>
              <a:gd fmla="val 16200000" name="adj1"/>
              <a:gd fmla="val 20093138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venir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41" name="Google Shape;541;p22"/>
          <p:cNvPicPr preferRelativeResize="0"/>
          <p:nvPr>
            <p:ph idx="3" type="pic"/>
          </p:nvPr>
        </p:nvPicPr>
        <p:blipFill rotWithShape="1">
          <a:blip r:embed="rId4">
            <a:alphaModFix/>
          </a:blip>
          <a:srcRect b="4" l="21900" r="3" t="0"/>
          <a:stretch/>
        </p:blipFill>
        <p:spPr>
          <a:xfrm>
            <a:off x="6261609" y="0"/>
            <a:ext cx="3519311" cy="3007909"/>
          </a:xfrm>
          <a:prstGeom prst="rect">
            <a:avLst/>
          </a:prstGeom>
          <a:noFill/>
          <a:ln>
            <a:noFill/>
          </a:ln>
        </p:spPr>
      </p:pic>
      <p:sp>
        <p:nvSpPr>
          <p:cNvPr id="542" name="Google Shape;542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Avenir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FFFFFF"/>
                </a:solidFill>
                <a:latin typeface="Avenir"/>
                <a:ea typeface="Avenir"/>
                <a:cs typeface="Avenir"/>
                <a:sym typeface="Avenir"/>
              </a:rPr>
              <a:t>‹#›</a:t>
            </a:fld>
            <a:endParaRPr b="0" i="0" sz="1200" u="none" cap="none" strike="noStrik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6" name="Shape 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Google Shape;547;p23"/>
          <p:cNvSpPr txBox="1"/>
          <p:nvPr>
            <p:ph type="title"/>
          </p:nvPr>
        </p:nvSpPr>
        <p:spPr>
          <a:xfrm>
            <a:off x="1389888" y="1234440"/>
            <a:ext cx="3236976" cy="4069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wentieth Century"/>
              <a:buNone/>
            </a:pPr>
            <a:r>
              <a:rPr lang="en-US"/>
              <a:t>Thank you</a:t>
            </a:r>
            <a:endParaRPr/>
          </a:p>
        </p:txBody>
      </p:sp>
      <p:sp>
        <p:nvSpPr>
          <p:cNvPr id="548" name="Google Shape;548;p23"/>
          <p:cNvSpPr txBox="1"/>
          <p:nvPr>
            <p:ph idx="12" type="sldNum"/>
          </p:nvPr>
        </p:nvSpPr>
        <p:spPr>
          <a:xfrm>
            <a:off x="10506456" y="6356350"/>
            <a:ext cx="85039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venir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Avenir"/>
                <a:ea typeface="Avenir"/>
                <a:cs typeface="Avenir"/>
                <a:sym typeface="Avenir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549" name="Google Shape;549;p23"/>
          <p:cNvSpPr txBox="1"/>
          <p:nvPr/>
        </p:nvSpPr>
        <p:spPr>
          <a:xfrm>
            <a:off x="3048712" y="3246470"/>
            <a:ext cx="60974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 </a:t>
            </a:r>
            <a:endParaRPr sz="18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"/>
          <p:cNvSpPr txBox="1"/>
          <p:nvPr/>
        </p:nvSpPr>
        <p:spPr>
          <a:xfrm>
            <a:off x="2042809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/>
          </a:p>
        </p:txBody>
      </p:sp>
      <p:sp>
        <p:nvSpPr>
          <p:cNvPr id="319" name="Google Shape;319;p3"/>
          <p:cNvSpPr txBox="1"/>
          <p:nvPr/>
        </p:nvSpPr>
        <p:spPr>
          <a:xfrm>
            <a:off x="4002238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320" name="Google Shape;320;p3"/>
          <p:cNvSpPr txBox="1"/>
          <p:nvPr/>
        </p:nvSpPr>
        <p:spPr>
          <a:xfrm>
            <a:off x="5932638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321" name="Google Shape;321;p3"/>
          <p:cNvSpPr txBox="1"/>
          <p:nvPr/>
        </p:nvSpPr>
        <p:spPr>
          <a:xfrm>
            <a:off x="7863038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322" name="Google Shape;322;p3"/>
          <p:cNvSpPr txBox="1"/>
          <p:nvPr/>
        </p:nvSpPr>
        <p:spPr>
          <a:xfrm>
            <a:off x="9807953" y="2674641"/>
            <a:ext cx="35019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sp>
        <p:nvSpPr>
          <p:cNvPr id="323" name="Google Shape;323;p3"/>
          <p:cNvSpPr txBox="1"/>
          <p:nvPr>
            <p:ph type="title"/>
          </p:nvPr>
        </p:nvSpPr>
        <p:spPr>
          <a:xfrm>
            <a:off x="172491" y="199336"/>
            <a:ext cx="6296675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Arial"/>
              <a:buNone/>
            </a:pPr>
            <a:r>
              <a:rPr lang="en-US">
                <a:solidFill>
                  <a:schemeClr val="dk2"/>
                </a:solidFill>
              </a:rPr>
              <a:t>Timeline for GO Teams</a:t>
            </a:r>
            <a:endParaRPr/>
          </a:p>
        </p:txBody>
      </p:sp>
      <p:sp>
        <p:nvSpPr>
          <p:cNvPr id="324" name="Google Shape;324;p3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25" name="Google Shape;325;p3"/>
          <p:cNvGrpSpPr/>
          <p:nvPr/>
        </p:nvGrpSpPr>
        <p:grpSpPr>
          <a:xfrm>
            <a:off x="1001704" y="2340738"/>
            <a:ext cx="10188590" cy="2650626"/>
            <a:chOff x="3484" y="517200"/>
            <a:chExt cx="10188590" cy="2650626"/>
          </a:xfrm>
        </p:grpSpPr>
        <p:sp>
          <p:nvSpPr>
            <p:cNvPr id="326" name="Google Shape;326;p3"/>
            <p:cNvSpPr/>
            <p:nvPr/>
          </p:nvSpPr>
          <p:spPr>
            <a:xfrm>
              <a:off x="3484" y="517200"/>
              <a:ext cx="1886775" cy="2641486"/>
            </a:xfrm>
            <a:prstGeom prst="rect">
              <a:avLst/>
            </a:prstGeom>
            <a:solidFill>
              <a:srgbClr val="FCF5D8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7" name="Google Shape;327;p3"/>
            <p:cNvSpPr txBox="1"/>
            <p:nvPr/>
          </p:nvSpPr>
          <p:spPr>
            <a:xfrm>
              <a:off x="3484" y="152096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Fall 2021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GO Team Developed 2021-2025 Strategic Plan</a:t>
              </a:r>
              <a:endParaRPr b="0" i="0" sz="11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328" name="Google Shape;328;p3"/>
            <p:cNvSpPr/>
            <p:nvPr/>
          </p:nvSpPr>
          <p:spPr>
            <a:xfrm>
              <a:off x="550649" y="781349"/>
              <a:ext cx="792445" cy="792445"/>
            </a:xfrm>
            <a:prstGeom prst="ellipse">
              <a:avLst/>
            </a:prstGeom>
            <a:solidFill>
              <a:srgbClr val="F3CF4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9" name="Google Shape;329;p3"/>
            <p:cNvSpPr txBox="1"/>
            <p:nvPr/>
          </p:nvSpPr>
          <p:spPr>
            <a:xfrm>
              <a:off x="666700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b="0" i="0" lang="en-US" sz="3800" u="none" cap="none" strike="noStrik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1</a:t>
              </a:r>
              <a:endParaRPr/>
            </a:p>
          </p:txBody>
        </p:sp>
        <p:sp>
          <p:nvSpPr>
            <p:cNvPr id="330" name="Google Shape;330;p3"/>
            <p:cNvSpPr/>
            <p:nvPr/>
          </p:nvSpPr>
          <p:spPr>
            <a:xfrm>
              <a:off x="3484" y="3158615"/>
              <a:ext cx="1886775" cy="72"/>
            </a:xfrm>
            <a:prstGeom prst="rect">
              <a:avLst/>
            </a:prstGeom>
            <a:solidFill>
              <a:srgbClr val="A92791"/>
            </a:solidFill>
            <a:ln cap="flat" cmpd="sng" w="12700">
              <a:solidFill>
                <a:srgbClr val="F3CF4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1" name="Google Shape;331;p3"/>
            <p:cNvSpPr/>
            <p:nvPr/>
          </p:nvSpPr>
          <p:spPr>
            <a:xfrm>
              <a:off x="2078938" y="517200"/>
              <a:ext cx="1886775" cy="2641486"/>
            </a:xfrm>
            <a:prstGeom prst="rect">
              <a:avLst/>
            </a:prstGeom>
            <a:solidFill>
              <a:srgbClr val="F8E4CF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2" name="Google Shape;332;p3"/>
            <p:cNvSpPr txBox="1"/>
            <p:nvPr/>
          </p:nvSpPr>
          <p:spPr>
            <a:xfrm>
              <a:off x="2078938" y="152096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Summer 2022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School Leadership completed Needs Assessment and defined overarching needs for SY22-23</a:t>
              </a:r>
              <a:endParaRPr/>
            </a:p>
          </p:txBody>
        </p:sp>
        <p:sp>
          <p:nvSpPr>
            <p:cNvPr id="333" name="Google Shape;333;p3"/>
            <p:cNvSpPr/>
            <p:nvPr/>
          </p:nvSpPr>
          <p:spPr>
            <a:xfrm>
              <a:off x="2626103" y="781349"/>
              <a:ext cx="792445" cy="792445"/>
            </a:xfrm>
            <a:prstGeom prst="ellipse">
              <a:avLst/>
            </a:prstGeom>
            <a:solidFill>
              <a:srgbClr val="D47B2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3"/>
            <p:cNvSpPr txBox="1"/>
            <p:nvPr/>
          </p:nvSpPr>
          <p:spPr>
            <a:xfrm>
              <a:off x="2742154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b="0" i="0" lang="en-US" sz="3800" u="none" cap="none" strike="noStrik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2</a:t>
              </a:r>
              <a:endParaRPr/>
            </a:p>
          </p:txBody>
        </p:sp>
        <p:sp>
          <p:nvSpPr>
            <p:cNvPr id="335" name="Google Shape;335;p3"/>
            <p:cNvSpPr/>
            <p:nvPr/>
          </p:nvSpPr>
          <p:spPr>
            <a:xfrm>
              <a:off x="2078938" y="3158615"/>
              <a:ext cx="1886775" cy="72"/>
            </a:xfrm>
            <a:prstGeom prst="rect">
              <a:avLst/>
            </a:prstGeom>
            <a:solidFill>
              <a:srgbClr val="A92791"/>
            </a:solidFill>
            <a:ln cap="flat" cmpd="sng" w="12700">
              <a:solidFill>
                <a:srgbClr val="D47B2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3"/>
            <p:cNvSpPr/>
            <p:nvPr/>
          </p:nvSpPr>
          <p:spPr>
            <a:xfrm>
              <a:off x="4154392" y="517200"/>
              <a:ext cx="1886775" cy="2641486"/>
            </a:xfrm>
            <a:prstGeom prst="rect">
              <a:avLst/>
            </a:prstGeom>
            <a:solidFill>
              <a:srgbClr val="BAF0FF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3"/>
            <p:cNvSpPr txBox="1"/>
            <p:nvPr/>
          </p:nvSpPr>
          <p:spPr>
            <a:xfrm>
              <a:off x="4154392" y="152096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August 2022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School Leadership completed 2022-2023 Continuous Improvement Plan</a:t>
              </a:r>
              <a:endParaRPr/>
            </a:p>
          </p:txBody>
        </p:sp>
        <p:sp>
          <p:nvSpPr>
            <p:cNvPr id="338" name="Google Shape;338;p3"/>
            <p:cNvSpPr/>
            <p:nvPr/>
          </p:nvSpPr>
          <p:spPr>
            <a:xfrm>
              <a:off x="4701557" y="781349"/>
              <a:ext cx="792445" cy="792445"/>
            </a:xfrm>
            <a:prstGeom prst="ellipse">
              <a:avLst/>
            </a:prstGeom>
            <a:solidFill>
              <a:srgbClr val="0083A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9" name="Google Shape;339;p3"/>
            <p:cNvSpPr txBox="1"/>
            <p:nvPr/>
          </p:nvSpPr>
          <p:spPr>
            <a:xfrm>
              <a:off x="4817608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b="0" i="0" lang="en-US" sz="3800" u="none" cap="none" strike="noStrik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3</a:t>
              </a:r>
              <a:endParaRPr/>
            </a:p>
          </p:txBody>
        </p:sp>
        <p:sp>
          <p:nvSpPr>
            <p:cNvPr id="340" name="Google Shape;340;p3"/>
            <p:cNvSpPr/>
            <p:nvPr/>
          </p:nvSpPr>
          <p:spPr>
            <a:xfrm>
              <a:off x="4154392" y="3158615"/>
              <a:ext cx="1886775" cy="72"/>
            </a:xfrm>
            <a:prstGeom prst="rect">
              <a:avLst/>
            </a:prstGeom>
            <a:solidFill>
              <a:srgbClr val="0083A9"/>
            </a:solidFill>
            <a:ln cap="flat" cmpd="sng" w="12700">
              <a:solidFill>
                <a:srgbClr val="0083A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3"/>
            <p:cNvSpPr/>
            <p:nvPr/>
          </p:nvSpPr>
          <p:spPr>
            <a:xfrm>
              <a:off x="6212751" y="526340"/>
              <a:ext cx="1886775" cy="2641486"/>
            </a:xfrm>
            <a:prstGeom prst="rect">
              <a:avLst/>
            </a:prstGeom>
            <a:solidFill>
              <a:srgbClr val="F3CDED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3"/>
            <p:cNvSpPr txBox="1"/>
            <p:nvPr/>
          </p:nvSpPr>
          <p:spPr>
            <a:xfrm>
              <a:off x="6212751" y="153010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Sept. – Dec. 2022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Utilizing current data, the </a:t>
              </a:r>
              <a:r>
                <a:rPr b="1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GO Team </a:t>
              </a: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will review &amp; possibly update the school strategic priorities and plan </a:t>
              </a:r>
              <a:endParaRPr/>
            </a:p>
          </p:txBody>
        </p:sp>
        <p:sp>
          <p:nvSpPr>
            <p:cNvPr id="343" name="Google Shape;343;p3"/>
            <p:cNvSpPr/>
            <p:nvPr/>
          </p:nvSpPr>
          <p:spPr>
            <a:xfrm>
              <a:off x="6777010" y="781349"/>
              <a:ext cx="792445" cy="792445"/>
            </a:xfrm>
            <a:prstGeom prst="ellipse">
              <a:avLst/>
            </a:prstGeom>
            <a:solidFill>
              <a:srgbClr val="A92A9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3"/>
            <p:cNvSpPr txBox="1"/>
            <p:nvPr/>
          </p:nvSpPr>
          <p:spPr>
            <a:xfrm>
              <a:off x="6893061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b="0" i="0" lang="en-US" sz="3800" u="none" cap="none" strike="noStrik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4</a:t>
              </a:r>
              <a:endParaRPr/>
            </a:p>
          </p:txBody>
        </p:sp>
        <p:sp>
          <p:nvSpPr>
            <p:cNvPr id="345" name="Google Shape;345;p3"/>
            <p:cNvSpPr/>
            <p:nvPr/>
          </p:nvSpPr>
          <p:spPr>
            <a:xfrm>
              <a:off x="6229845" y="3158615"/>
              <a:ext cx="1886775" cy="72"/>
            </a:xfrm>
            <a:prstGeom prst="rect">
              <a:avLst/>
            </a:prstGeom>
            <a:solidFill>
              <a:srgbClr val="0083A9"/>
            </a:solidFill>
            <a:ln cap="flat" cmpd="sng" w="12700">
              <a:solidFill>
                <a:srgbClr val="A92A9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3"/>
            <p:cNvSpPr/>
            <p:nvPr/>
          </p:nvSpPr>
          <p:spPr>
            <a:xfrm>
              <a:off x="8305299" y="517200"/>
              <a:ext cx="1886775" cy="2641486"/>
            </a:xfrm>
            <a:prstGeom prst="rect">
              <a:avLst/>
            </a:prstGeom>
            <a:solidFill>
              <a:srgbClr val="C3F6D1">
                <a:alpha val="8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7" name="Google Shape;347;p3"/>
            <p:cNvSpPr txBox="1"/>
            <p:nvPr/>
          </p:nvSpPr>
          <p:spPr>
            <a:xfrm>
              <a:off x="8305299" y="1520965"/>
              <a:ext cx="1886775" cy="15848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147100" spcFirstLastPara="1" rIns="147100" wrap="square" tIns="3302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sng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Before Winter Break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venir"/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GO Team </a:t>
              </a:r>
              <a:r>
                <a:rPr b="0" i="0" lang="en-US" sz="1100" u="none" cap="none" strike="noStrike">
                  <a:solidFill>
                    <a:srgbClr val="000000"/>
                  </a:solidFill>
                  <a:latin typeface="Avenir"/>
                  <a:ea typeface="Avenir"/>
                  <a:cs typeface="Avenir"/>
                  <a:sym typeface="Avenir"/>
                </a:rPr>
                <a:t>will take action (vote) on the school’s strategic plan and vote on the ranked strategic plan priorities for SY23-24 budget discussions.</a:t>
              </a:r>
              <a:endParaRPr/>
            </a:p>
          </p:txBody>
        </p:sp>
        <p:sp>
          <p:nvSpPr>
            <p:cNvPr id="348" name="Google Shape;348;p3"/>
            <p:cNvSpPr/>
            <p:nvPr/>
          </p:nvSpPr>
          <p:spPr>
            <a:xfrm>
              <a:off x="8852464" y="781349"/>
              <a:ext cx="792445" cy="792445"/>
            </a:xfrm>
            <a:prstGeom prst="ellipse">
              <a:avLst/>
            </a:prstGeom>
            <a:solidFill>
              <a:srgbClr val="15983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9" name="Google Shape;349;p3"/>
            <p:cNvSpPr txBox="1"/>
            <p:nvPr/>
          </p:nvSpPr>
          <p:spPr>
            <a:xfrm>
              <a:off x="8968515" y="897400"/>
              <a:ext cx="560343" cy="5603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61775" spcFirstLastPara="1" rIns="61775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800"/>
                <a:buFont typeface="Avenir"/>
                <a:buNone/>
              </a:pPr>
              <a:r>
                <a:rPr b="0" i="0" lang="en-US" sz="3800" u="none" cap="none" strike="noStrike">
                  <a:solidFill>
                    <a:srgbClr val="FFFFFF"/>
                  </a:solidFill>
                  <a:latin typeface="Avenir"/>
                  <a:ea typeface="Avenir"/>
                  <a:cs typeface="Avenir"/>
                  <a:sym typeface="Avenir"/>
                </a:rPr>
                <a:t>5</a:t>
              </a:r>
              <a:endParaRPr/>
            </a:p>
          </p:txBody>
        </p:sp>
        <p:sp>
          <p:nvSpPr>
            <p:cNvPr id="350" name="Google Shape;350;p3"/>
            <p:cNvSpPr/>
            <p:nvPr/>
          </p:nvSpPr>
          <p:spPr>
            <a:xfrm>
              <a:off x="8305299" y="3158615"/>
              <a:ext cx="1886775" cy="72"/>
            </a:xfrm>
            <a:prstGeom prst="rect">
              <a:avLst/>
            </a:prstGeom>
            <a:solidFill>
              <a:srgbClr val="129836"/>
            </a:solidFill>
            <a:ln cap="flat" cmpd="sng" w="12700">
              <a:solidFill>
                <a:srgbClr val="12983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1" name="Google Shape;351;p3"/>
          <p:cNvSpPr/>
          <p:nvPr/>
        </p:nvSpPr>
        <p:spPr>
          <a:xfrm>
            <a:off x="7847545" y="1089488"/>
            <a:ext cx="731378" cy="1213503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A92A91"/>
          </a:solidFill>
          <a:ln cap="flat" cmpd="sng" w="12700">
            <a:solidFill>
              <a:srgbClr val="7B1E6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352" name="Google Shape;352;p3"/>
          <p:cNvSpPr txBox="1"/>
          <p:nvPr/>
        </p:nvSpPr>
        <p:spPr>
          <a:xfrm>
            <a:off x="7379919" y="677451"/>
            <a:ext cx="166663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rPr>
              <a:t>You are </a:t>
            </a:r>
            <a:r>
              <a:rPr b="1" i="0" lang="en-US" sz="1800" u="none" cap="none" strike="noStrike">
                <a:solidFill>
                  <a:srgbClr val="A92A91"/>
                </a:solidFill>
                <a:latin typeface="Avenir"/>
                <a:ea typeface="Avenir"/>
                <a:cs typeface="Avenir"/>
                <a:sym typeface="Avenir"/>
              </a:rPr>
              <a:t>HERE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4"/>
          <p:cNvSpPr txBox="1"/>
          <p:nvPr>
            <p:ph type="title"/>
          </p:nvPr>
        </p:nvSpPr>
        <p:spPr>
          <a:xfrm>
            <a:off x="1048620" y="76442"/>
            <a:ext cx="9779183" cy="8144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Font typeface="Arial"/>
              <a:buNone/>
            </a:pPr>
            <a:r>
              <a:rPr lang="en-US">
                <a:solidFill>
                  <a:schemeClr val="accent2"/>
                </a:solidFill>
              </a:rPr>
              <a:t>Quarterly CIP Check-in</a:t>
            </a:r>
            <a:endParaRPr/>
          </a:p>
        </p:txBody>
      </p:sp>
      <p:sp>
        <p:nvSpPr>
          <p:cNvPr id="358" name="Google Shape;358;p4"/>
          <p:cNvSpPr txBox="1"/>
          <p:nvPr>
            <p:ph idx="1" type="body"/>
          </p:nvPr>
        </p:nvSpPr>
        <p:spPr>
          <a:xfrm>
            <a:off x="1167492" y="2386585"/>
            <a:ext cx="9779183" cy="37030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None/>
            </a:pPr>
            <a:r>
              <a:rPr b="1" lang="en-US" sz="3200" u="sng">
                <a:solidFill>
                  <a:srgbClr val="3F3F3F"/>
                </a:solidFill>
              </a:rPr>
              <a:t>Questions to Consider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3F3F3F"/>
                </a:solidFill>
              </a:rPr>
              <a:t>Based on our year long CIP plan, what are the actions that the school has already completed?​ 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3F3F3F"/>
              </a:buClr>
              <a:buSzPts val="3200"/>
              <a:buFont typeface="Arial"/>
              <a:buChar char="•"/>
            </a:pPr>
            <a:r>
              <a:rPr lang="en-US" sz="3200">
                <a:solidFill>
                  <a:srgbClr val="3F3F3F"/>
                </a:solidFill>
              </a:rPr>
              <a:t>What data supports the completion of an action step and success criteria (both implementation and student achievement)? </a:t>
            </a:r>
            <a:endParaRPr/>
          </a:p>
        </p:txBody>
      </p:sp>
      <p:sp>
        <p:nvSpPr>
          <p:cNvPr id="359" name="Google Shape;359;p4"/>
          <p:cNvSpPr txBox="1"/>
          <p:nvPr>
            <p:ph idx="12" type="sldNum"/>
          </p:nvPr>
        </p:nvSpPr>
        <p:spPr>
          <a:xfrm>
            <a:off x="10206318" y="6356350"/>
            <a:ext cx="160468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60" name="Google Shape;360;p4"/>
          <p:cNvSpPr txBox="1"/>
          <p:nvPr/>
        </p:nvSpPr>
        <p:spPr>
          <a:xfrm>
            <a:off x="1364197" y="890893"/>
            <a:ext cx="842162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 part of the Continuous Improvement process, all APS schools are completing a quarterly check-in for the Continuous Improvement Plans. 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5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Graphical user interface, text, application, email&#10;&#10;Description automatically generated" id="366" name="Google Shape;36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2246" y="471034"/>
            <a:ext cx="11739754" cy="6158366"/>
          </a:xfrm>
          <a:prstGeom prst="rect">
            <a:avLst/>
          </a:prstGeom>
          <a:noFill/>
          <a:ln>
            <a:noFill/>
          </a:ln>
        </p:spPr>
      </p:pic>
      <p:sp>
        <p:nvSpPr>
          <p:cNvPr id="367" name="Google Shape;367;p5"/>
          <p:cNvSpPr txBox="1"/>
          <p:nvPr>
            <p:ph type="title"/>
          </p:nvPr>
        </p:nvSpPr>
        <p:spPr>
          <a:xfrm flipH="1">
            <a:off x="10946675" y="1606609"/>
            <a:ext cx="45719" cy="999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6"/>
          <p:cNvSpPr txBox="1"/>
          <p:nvPr>
            <p:ph type="ctrTitle"/>
          </p:nvPr>
        </p:nvSpPr>
        <p:spPr>
          <a:xfrm>
            <a:off x="1085316" y="1059400"/>
            <a:ext cx="6328090" cy="8035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/>
              <a:t>CIP Check-In </a:t>
            </a:r>
            <a:endParaRPr/>
          </a:p>
        </p:txBody>
      </p:sp>
      <p:sp>
        <p:nvSpPr>
          <p:cNvPr id="373" name="Google Shape;373;p6"/>
          <p:cNvSpPr txBox="1"/>
          <p:nvPr>
            <p:ph idx="1" type="subTitle"/>
          </p:nvPr>
        </p:nvSpPr>
        <p:spPr>
          <a:xfrm>
            <a:off x="623843" y="2256091"/>
            <a:ext cx="8041593" cy="2689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200"/>
              <a:buNone/>
            </a:pPr>
            <a:r>
              <a:rPr b="1" lang="en-US" u="sng">
                <a:solidFill>
                  <a:schemeClr val="accent3"/>
                </a:solidFill>
              </a:rPr>
              <a:t>Goals #1 &amp; 2 – Literacy and Math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❑"/>
            </a:pPr>
            <a:r>
              <a:rPr lang="en-US" sz="1800">
                <a:solidFill>
                  <a:schemeClr val="accent3"/>
                </a:solidFill>
              </a:rPr>
              <a:t>Holding bi-weekly data meetings to analyze teacher and student data. 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❑"/>
            </a:pPr>
            <a:r>
              <a:rPr lang="en-US" sz="1800">
                <a:solidFill>
                  <a:schemeClr val="accent3"/>
                </a:solidFill>
              </a:rPr>
              <a:t>Implementing small group instruction with extended literacy block.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❑"/>
            </a:pPr>
            <a:r>
              <a:rPr lang="en-US" sz="1800">
                <a:solidFill>
                  <a:schemeClr val="accent3"/>
                </a:solidFill>
              </a:rPr>
              <a:t>Monitoring the implementation of Fundations. 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❑"/>
            </a:pPr>
            <a:r>
              <a:rPr lang="en-US" sz="1800">
                <a:solidFill>
                  <a:schemeClr val="accent3"/>
                </a:solidFill>
              </a:rPr>
              <a:t>Providing intervention in Reading and Math to all students using HMH. 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</a:pPr>
            <a:r>
              <a:t/>
            </a:r>
            <a:endParaRPr sz="1800"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7"/>
          <p:cNvSpPr txBox="1"/>
          <p:nvPr>
            <p:ph type="ctrTitle"/>
          </p:nvPr>
        </p:nvSpPr>
        <p:spPr>
          <a:xfrm>
            <a:off x="1085316" y="1059400"/>
            <a:ext cx="6328090" cy="8035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/>
              <a:t>CIP Check-In </a:t>
            </a:r>
            <a:endParaRPr/>
          </a:p>
        </p:txBody>
      </p:sp>
      <p:sp>
        <p:nvSpPr>
          <p:cNvPr id="379" name="Google Shape;379;p7"/>
          <p:cNvSpPr txBox="1"/>
          <p:nvPr>
            <p:ph idx="1" type="subTitle"/>
          </p:nvPr>
        </p:nvSpPr>
        <p:spPr>
          <a:xfrm>
            <a:off x="623843" y="2256091"/>
            <a:ext cx="8041593" cy="26890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200"/>
              <a:buNone/>
            </a:pPr>
            <a:r>
              <a:rPr b="1" lang="en-US" u="sng">
                <a:solidFill>
                  <a:schemeClr val="accent3"/>
                </a:solidFill>
              </a:rPr>
              <a:t>Goal 3 – Attendance 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❑"/>
            </a:pPr>
            <a:r>
              <a:rPr lang="en-US" sz="1800">
                <a:solidFill>
                  <a:schemeClr val="accent3"/>
                </a:solidFill>
              </a:rPr>
              <a:t>Providing monthly incentives for students and classes with perfect attendance.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❑"/>
            </a:pPr>
            <a:r>
              <a:rPr lang="en-US" sz="1800">
                <a:solidFill>
                  <a:schemeClr val="accent3"/>
                </a:solidFill>
              </a:rPr>
              <a:t>Meeting with the CARE TEAM and SAC to identify students with attendance concerns.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Noto Sans Symbols"/>
              <a:buChar char="❑"/>
            </a:pPr>
            <a:r>
              <a:rPr lang="en-US" sz="1800">
                <a:solidFill>
                  <a:schemeClr val="accent3"/>
                </a:solidFill>
              </a:rPr>
              <a:t>Holding family engagement activities and providing incentives to communicate attendance expectations. 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accent3"/>
              </a:solidFill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</a:pPr>
            <a:r>
              <a:t/>
            </a:r>
            <a:endParaRPr sz="1800">
              <a:solidFill>
                <a:schemeClr val="accent3"/>
              </a:solidFill>
            </a:endParaRPr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</a:pPr>
            <a:r>
              <a:t/>
            </a:r>
            <a:endParaRPr sz="1800"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Noto Sans Symbols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8"/>
          <p:cNvSpPr txBox="1"/>
          <p:nvPr>
            <p:ph type="ctrTitle"/>
          </p:nvPr>
        </p:nvSpPr>
        <p:spPr>
          <a:xfrm>
            <a:off x="928212" y="2235200"/>
            <a:ext cx="6245912" cy="238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</a:pPr>
            <a:r>
              <a:rPr lang="en-US"/>
              <a:t>Strategic Plan Progress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9"/>
          <p:cNvSpPr txBox="1"/>
          <p:nvPr>
            <p:ph type="title"/>
          </p:nvPr>
        </p:nvSpPr>
        <p:spPr>
          <a:xfrm>
            <a:off x="1167492" y="381000"/>
            <a:ext cx="977918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390" name="Google Shape;390;p9"/>
          <p:cNvSpPr txBox="1"/>
          <p:nvPr>
            <p:ph idx="1" type="body"/>
          </p:nvPr>
        </p:nvSpPr>
        <p:spPr>
          <a:xfrm>
            <a:off x="1167493" y="2087561"/>
            <a:ext cx="9779182" cy="33668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391" name="Google Shape;391;p9"/>
          <p:cNvSpPr txBox="1"/>
          <p:nvPr>
            <p:ph idx="12" type="sldNum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92" name="Google Shape;392;p9"/>
          <p:cNvSpPr txBox="1"/>
          <p:nvPr/>
        </p:nvSpPr>
        <p:spPr>
          <a:xfrm>
            <a:off x="3048712" y="3246470"/>
            <a:ext cx="60974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p9"/>
          <p:cNvSpPr txBox="1"/>
          <p:nvPr/>
        </p:nvSpPr>
        <p:spPr>
          <a:xfrm>
            <a:off x="3048712" y="3246470"/>
            <a:ext cx="60974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94" name="Google Shape;394;p9"/>
          <p:cNvSpPr txBox="1"/>
          <p:nvPr/>
        </p:nvSpPr>
        <p:spPr>
          <a:xfrm>
            <a:off x="3048712" y="3246470"/>
            <a:ext cx="609742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APS 4">
      <a:dk1>
        <a:srgbClr val="000000"/>
      </a:dk1>
      <a:lt1>
        <a:srgbClr val="FFFFFF"/>
      </a:lt1>
      <a:dk2>
        <a:srgbClr val="0083A9"/>
      </a:dk2>
      <a:lt2>
        <a:srgbClr val="E7E6E6"/>
      </a:lt2>
      <a:accent1>
        <a:srgbClr val="F3CF45"/>
      </a:accent1>
      <a:accent2>
        <a:srgbClr val="D47B22"/>
      </a:accent2>
      <a:accent3>
        <a:srgbClr val="0083A9"/>
      </a:accent3>
      <a:accent4>
        <a:srgbClr val="A92A91"/>
      </a:accent4>
      <a:accent5>
        <a:srgbClr val="595B5D"/>
      </a:accent5>
      <a:accent6>
        <a:srgbClr val="159839"/>
      </a:accent6>
      <a:hlink>
        <a:srgbClr val="D47B22"/>
      </a:hlink>
      <a:folHlink>
        <a:srgbClr val="15983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hapesVTI">
  <a:themeElements>
    <a:clrScheme name="APS 5">
      <a:dk1>
        <a:srgbClr val="000000"/>
      </a:dk1>
      <a:lt1>
        <a:srgbClr val="FFFFFF"/>
      </a:lt1>
      <a:dk2>
        <a:srgbClr val="0083A9"/>
      </a:dk2>
      <a:lt2>
        <a:srgbClr val="E7E6E6"/>
      </a:lt2>
      <a:accent1>
        <a:srgbClr val="F3CF45"/>
      </a:accent1>
      <a:accent2>
        <a:srgbClr val="D47B22"/>
      </a:accent2>
      <a:accent3>
        <a:srgbClr val="A92A91"/>
      </a:accent3>
      <a:accent4>
        <a:srgbClr val="0083A9"/>
      </a:accent4>
      <a:accent5>
        <a:srgbClr val="A92A91"/>
      </a:accent5>
      <a:accent6>
        <a:srgbClr val="159839"/>
      </a:accent6>
      <a:hlink>
        <a:srgbClr val="D47B22"/>
      </a:hlink>
      <a:folHlink>
        <a:srgbClr val="15983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2022-10-04T15:06:30Z</dcterms:created>
  <dc:creator>Jacobi, Diane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0x0101009B088E750FB87F439BAD6BE3B18C0B0C</vt:lpwstr>
  </property>
  <property fmtid="{D5CDD505-2E9C-101B-9397-08002B2CF9AE}" pid="3" name="MediaServiceImageTags">
    <vt:lpwstr/>
  </property>
</Properties>
</file>