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0" roundtripDataSignature="AMtx7mhkrsa8s2/X6DuTre7BxYXvUand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A4AA516-3EA0-42E8-9F74-D84AF32618EE}">
  <a:tblStyle styleId="{1A4AA516-3EA0-42E8-9F74-D84AF32618EE}" styleName="Table_0">
    <a:wholeTbl>
      <a:tcTxStyle b="off" i="off">
        <a:font>
          <a:latin typeface="Tenorite"/>
          <a:ea typeface="Tenorite"/>
          <a:cs typeface="Tenorite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DF6E8"/>
          </a:solidFill>
        </a:fill>
      </a:tcStyle>
    </a:wholeTbl>
    <a:band1H>
      <a:tcTxStyle/>
      <a:tcStyle>
        <a:fill>
          <a:solidFill>
            <a:srgbClr val="FAEDCE"/>
          </a:solidFill>
        </a:fill>
      </a:tcStyle>
    </a:band1H>
    <a:band2H>
      <a:tcTxStyle/>
    </a:band2H>
    <a:band1V>
      <a:tcTxStyle/>
      <a:tcStyle>
        <a:fill>
          <a:solidFill>
            <a:srgbClr val="FAEDCE"/>
          </a:solidFill>
        </a:fill>
      </a:tcStyle>
    </a:band1V>
    <a:band2V>
      <a:tcTxStyle/>
    </a:band2V>
    <a:lastCol>
      <a:tcTxStyle b="on" i="off">
        <a:font>
          <a:latin typeface="Tenorite"/>
          <a:ea typeface="Tenorite"/>
          <a:cs typeface="Tenorite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enorite"/>
          <a:ea typeface="Tenorite"/>
          <a:cs typeface="Tenorite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enorite"/>
          <a:ea typeface="Tenorite"/>
          <a:cs typeface="Tenorite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enorite"/>
          <a:ea typeface="Tenorite"/>
          <a:cs typeface="Tenorite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5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5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5"/>
          <p:cNvSpPr/>
          <p:nvPr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B1973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5"/>
          <p:cNvSpPr/>
          <p:nvPr/>
        </p:nvSpPr>
        <p:spPr>
          <a:xfrm>
            <a:off x="1" y="4571999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5"/>
          <p:cNvSpPr/>
          <p:nvPr/>
        </p:nvSpPr>
        <p:spPr>
          <a:xfrm>
            <a:off x="1" y="5739492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oogle Shape;20;p25"/>
          <p:cNvGrpSpPr/>
          <p:nvPr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21" name="Google Shape;21;p25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5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25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5"/>
          <p:cNvSpPr/>
          <p:nvPr/>
        </p:nvSpPr>
        <p:spPr>
          <a:xfrm>
            <a:off x="11024507" y="4580708"/>
            <a:ext cx="1167493" cy="2277292"/>
          </a:xfrm>
          <a:custGeom>
            <a:rect b="b" l="l" r="r" t="t"/>
            <a:pathLst>
              <a:path extrusionOk="0" h="2272167" w="1167493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5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7"/>
          <p:cNvSpPr txBox="1"/>
          <p:nvPr>
            <p:ph type="title"/>
          </p:nvPr>
        </p:nvSpPr>
        <p:spPr>
          <a:xfrm>
            <a:off x="1798721" y="1684338"/>
            <a:ext cx="8594558" cy="2810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Arial"/>
              <a:buNone/>
              <a:defRPr sz="4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7"/>
          <p:cNvSpPr txBox="1"/>
          <p:nvPr>
            <p:ph idx="1" type="body"/>
          </p:nvPr>
        </p:nvSpPr>
        <p:spPr>
          <a:xfrm>
            <a:off x="381000" y="519405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BB10E"/>
              </a:buClr>
              <a:buSzPts val="23900"/>
              <a:buNone/>
              <a:defRPr b="1" sz="23900">
                <a:solidFill>
                  <a:srgbClr val="DBB10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37"/>
          <p:cNvSpPr txBox="1"/>
          <p:nvPr>
            <p:ph idx="2" type="body"/>
          </p:nvPr>
        </p:nvSpPr>
        <p:spPr>
          <a:xfrm>
            <a:off x="6881813" y="4494213"/>
            <a:ext cx="3511550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37"/>
          <p:cNvSpPr txBox="1"/>
          <p:nvPr>
            <p:ph idx="3" type="body"/>
          </p:nvPr>
        </p:nvSpPr>
        <p:spPr>
          <a:xfrm>
            <a:off x="10609104" y="3399692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BB10E"/>
              </a:buClr>
              <a:buSzPts val="23900"/>
              <a:buNone/>
              <a:defRPr b="1" sz="23900">
                <a:solidFill>
                  <a:srgbClr val="DBB10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37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ole team">
  <p:cSld name="Whole team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8"/>
          <p:cNvSpPr txBox="1"/>
          <p:nvPr>
            <p:ph type="title"/>
          </p:nvPr>
        </p:nvSpPr>
        <p:spPr>
          <a:xfrm>
            <a:off x="750430" y="381000"/>
            <a:ext cx="1067814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8"/>
          <p:cNvSpPr/>
          <p:nvPr>
            <p:ph idx="2" type="pic"/>
          </p:nvPr>
        </p:nvSpPr>
        <p:spPr>
          <a:xfrm>
            <a:off x="750429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38"/>
          <p:cNvSpPr txBox="1"/>
          <p:nvPr>
            <p:ph idx="1" type="body"/>
          </p:nvPr>
        </p:nvSpPr>
        <p:spPr>
          <a:xfrm>
            <a:off x="750430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38"/>
          <p:cNvSpPr txBox="1"/>
          <p:nvPr>
            <p:ph idx="3" type="body"/>
          </p:nvPr>
        </p:nvSpPr>
        <p:spPr>
          <a:xfrm>
            <a:off x="750429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38"/>
          <p:cNvSpPr/>
          <p:nvPr>
            <p:ph idx="4" type="pic"/>
          </p:nvPr>
        </p:nvSpPr>
        <p:spPr>
          <a:xfrm>
            <a:off x="354939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Google Shape;124;p38"/>
          <p:cNvSpPr txBox="1"/>
          <p:nvPr>
            <p:ph idx="5" type="body"/>
          </p:nvPr>
        </p:nvSpPr>
        <p:spPr>
          <a:xfrm>
            <a:off x="354939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38"/>
          <p:cNvSpPr txBox="1"/>
          <p:nvPr>
            <p:ph idx="6" type="body"/>
          </p:nvPr>
        </p:nvSpPr>
        <p:spPr>
          <a:xfrm>
            <a:off x="354939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38"/>
          <p:cNvSpPr/>
          <p:nvPr>
            <p:ph idx="7" type="pic"/>
          </p:nvPr>
        </p:nvSpPr>
        <p:spPr>
          <a:xfrm>
            <a:off x="634836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38"/>
          <p:cNvSpPr txBox="1"/>
          <p:nvPr>
            <p:ph idx="8" type="body"/>
          </p:nvPr>
        </p:nvSpPr>
        <p:spPr>
          <a:xfrm>
            <a:off x="634836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38"/>
          <p:cNvSpPr txBox="1"/>
          <p:nvPr>
            <p:ph idx="9" type="body"/>
          </p:nvPr>
        </p:nvSpPr>
        <p:spPr>
          <a:xfrm>
            <a:off x="634836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38"/>
          <p:cNvSpPr/>
          <p:nvPr>
            <p:ph idx="13" type="pic"/>
          </p:nvPr>
        </p:nvSpPr>
        <p:spPr>
          <a:xfrm>
            <a:off x="9147335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38"/>
          <p:cNvSpPr txBox="1"/>
          <p:nvPr>
            <p:ph idx="14" type="body"/>
          </p:nvPr>
        </p:nvSpPr>
        <p:spPr>
          <a:xfrm>
            <a:off x="9147336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38"/>
          <p:cNvSpPr txBox="1"/>
          <p:nvPr>
            <p:ph idx="15" type="body"/>
          </p:nvPr>
        </p:nvSpPr>
        <p:spPr>
          <a:xfrm>
            <a:off x="9147335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38"/>
          <p:cNvSpPr/>
          <p:nvPr>
            <p:ph idx="16" type="pic"/>
          </p:nvPr>
        </p:nvSpPr>
        <p:spPr>
          <a:xfrm>
            <a:off x="750429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38"/>
          <p:cNvSpPr txBox="1"/>
          <p:nvPr>
            <p:ph idx="17" type="body"/>
          </p:nvPr>
        </p:nvSpPr>
        <p:spPr>
          <a:xfrm>
            <a:off x="750430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38"/>
          <p:cNvSpPr txBox="1"/>
          <p:nvPr>
            <p:ph idx="18" type="body"/>
          </p:nvPr>
        </p:nvSpPr>
        <p:spPr>
          <a:xfrm>
            <a:off x="750429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38"/>
          <p:cNvSpPr/>
          <p:nvPr>
            <p:ph idx="19" type="pic"/>
          </p:nvPr>
        </p:nvSpPr>
        <p:spPr>
          <a:xfrm>
            <a:off x="354939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38"/>
          <p:cNvSpPr txBox="1"/>
          <p:nvPr>
            <p:ph idx="20" type="body"/>
          </p:nvPr>
        </p:nvSpPr>
        <p:spPr>
          <a:xfrm>
            <a:off x="354939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38"/>
          <p:cNvSpPr txBox="1"/>
          <p:nvPr>
            <p:ph idx="21" type="body"/>
          </p:nvPr>
        </p:nvSpPr>
        <p:spPr>
          <a:xfrm>
            <a:off x="354939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38"/>
          <p:cNvSpPr/>
          <p:nvPr>
            <p:ph idx="22" type="pic"/>
          </p:nvPr>
        </p:nvSpPr>
        <p:spPr>
          <a:xfrm>
            <a:off x="634836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38"/>
          <p:cNvSpPr txBox="1"/>
          <p:nvPr>
            <p:ph idx="23" type="body"/>
          </p:nvPr>
        </p:nvSpPr>
        <p:spPr>
          <a:xfrm>
            <a:off x="634836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38"/>
          <p:cNvSpPr txBox="1"/>
          <p:nvPr>
            <p:ph idx="24" type="body"/>
          </p:nvPr>
        </p:nvSpPr>
        <p:spPr>
          <a:xfrm>
            <a:off x="634836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38"/>
          <p:cNvSpPr/>
          <p:nvPr>
            <p:ph idx="25" type="pic"/>
          </p:nvPr>
        </p:nvSpPr>
        <p:spPr>
          <a:xfrm>
            <a:off x="9147335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Google Shape;142;p38"/>
          <p:cNvSpPr txBox="1"/>
          <p:nvPr>
            <p:ph idx="26" type="body"/>
          </p:nvPr>
        </p:nvSpPr>
        <p:spPr>
          <a:xfrm>
            <a:off x="9147336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38"/>
          <p:cNvSpPr txBox="1"/>
          <p:nvPr>
            <p:ph idx="27" type="body"/>
          </p:nvPr>
        </p:nvSpPr>
        <p:spPr>
          <a:xfrm>
            <a:off x="9147335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38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>
  <p:cSld name="Timelin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9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9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9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9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39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itle and Content">
  <p:cSld name="2 Title and Conten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0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40"/>
          <p:cNvSpPr txBox="1"/>
          <p:nvPr>
            <p:ph idx="1" type="body"/>
          </p:nvPr>
        </p:nvSpPr>
        <p:spPr>
          <a:xfrm>
            <a:off x="1167493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40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40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40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7" name="Google Shape;157;p40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158" name="Google Shape;158;p40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40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" name="Google Shape;160;p40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1" name="Google Shape;161;p40"/>
          <p:cNvSpPr txBox="1"/>
          <p:nvPr>
            <p:ph idx="2" type="body"/>
          </p:nvPr>
        </p:nvSpPr>
        <p:spPr>
          <a:xfrm>
            <a:off x="6283235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40"/>
          <p:cNvSpPr txBox="1"/>
          <p:nvPr>
            <p:ph idx="3" type="body"/>
          </p:nvPr>
        </p:nvSpPr>
        <p:spPr>
          <a:xfrm>
            <a:off x="1167493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40"/>
          <p:cNvSpPr txBox="1"/>
          <p:nvPr>
            <p:ph idx="4" type="body"/>
          </p:nvPr>
        </p:nvSpPr>
        <p:spPr>
          <a:xfrm>
            <a:off x="6283235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with 2 medium pictures">
  <p:cSld name="Title and Content with 2 medium pictures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5"/>
          <p:cNvSpPr/>
          <p:nvPr>
            <p:ph idx="2" type="pic"/>
          </p:nvPr>
        </p:nvSpPr>
        <p:spPr>
          <a:xfrm>
            <a:off x="7901259" y="2727729"/>
            <a:ext cx="4290740" cy="4130271"/>
          </a:xfrm>
          <a:prstGeom prst="rect">
            <a:avLst/>
          </a:prstGeom>
          <a:noFill/>
          <a:ln>
            <a:noFill/>
          </a:ln>
        </p:spPr>
      </p:sp>
      <p:sp>
        <p:nvSpPr>
          <p:cNvPr id="172" name="Google Shape;172;p35"/>
          <p:cNvSpPr/>
          <p:nvPr>
            <p:ph idx="3" type="pic"/>
          </p:nvPr>
        </p:nvSpPr>
        <p:spPr>
          <a:xfrm>
            <a:off x="6261609" y="0"/>
            <a:ext cx="3519311" cy="3007909"/>
          </a:xfrm>
          <a:prstGeom prst="rect">
            <a:avLst/>
          </a:prstGeom>
          <a:noFill/>
          <a:ln>
            <a:noFill/>
          </a:ln>
        </p:spPr>
      </p:sp>
      <p:sp>
        <p:nvSpPr>
          <p:cNvPr id="173" name="Google Shape;173;p35"/>
          <p:cNvSpPr/>
          <p:nvPr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35"/>
          <p:cNvSpPr/>
          <p:nvPr/>
        </p:nvSpPr>
        <p:spPr>
          <a:xfrm flipH="1" rot="-6040930">
            <a:off x="6034138" y="-673140"/>
            <a:ext cx="4021193" cy="4021193"/>
          </a:xfrm>
          <a:prstGeom prst="arc">
            <a:avLst>
              <a:gd fmla="val 16200000" name="adj1"/>
              <a:gd fmla="val 20093138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35"/>
          <p:cNvSpPr txBox="1"/>
          <p:nvPr>
            <p:ph type="title"/>
          </p:nvPr>
        </p:nvSpPr>
        <p:spPr>
          <a:xfrm>
            <a:off x="841248" y="365760"/>
            <a:ext cx="5120640" cy="1325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8" name="Google Shape;178;p35"/>
          <p:cNvSpPr txBox="1"/>
          <p:nvPr>
            <p:ph idx="1" type="body"/>
          </p:nvPr>
        </p:nvSpPr>
        <p:spPr>
          <a:xfrm>
            <a:off x="841248" y="1828800"/>
            <a:ext cx="5093208" cy="4352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>
  <p:cSld name="Closing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6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36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36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36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6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6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6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6"/>
          <p:cNvSpPr txBox="1"/>
          <p:nvPr>
            <p:ph type="title"/>
          </p:nvPr>
        </p:nvSpPr>
        <p:spPr>
          <a:xfrm>
            <a:off x="1389888" y="1234440"/>
            <a:ext cx="3236976" cy="4069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wentieth Century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36"/>
          <p:cNvSpPr txBox="1"/>
          <p:nvPr>
            <p:ph idx="11" type="ftr"/>
          </p:nvPr>
        </p:nvSpPr>
        <p:spPr>
          <a:xfrm>
            <a:off x="6099048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36"/>
          <p:cNvSpPr txBox="1"/>
          <p:nvPr>
            <p:ph idx="12" type="sldNum"/>
          </p:nvPr>
        </p:nvSpPr>
        <p:spPr>
          <a:xfrm>
            <a:off x="10506456" y="6356350"/>
            <a:ext cx="8503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36"/>
          <p:cNvSpPr txBox="1"/>
          <p:nvPr>
            <p:ph idx="1" type="body"/>
          </p:nvPr>
        </p:nvSpPr>
        <p:spPr>
          <a:xfrm>
            <a:off x="6665976" y="2551176"/>
            <a:ext cx="4709160" cy="1755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1"/>
          <p:cNvSpPr/>
          <p:nvPr/>
        </p:nvSpPr>
        <p:spPr>
          <a:xfrm>
            <a:off x="4000500" y="1087403"/>
            <a:ext cx="8191500" cy="5770597"/>
          </a:xfrm>
          <a:custGeom>
            <a:rect b="b" l="l" r="r" t="t"/>
            <a:pathLst>
              <a:path extrusionOk="0" h="5770597" w="8191500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3" name="Google Shape;193;p41"/>
          <p:cNvCxnSpPr/>
          <p:nvPr/>
        </p:nvCxnSpPr>
        <p:spPr>
          <a:xfrm>
            <a:off x="406241" y="183933"/>
            <a:ext cx="0" cy="1597708"/>
          </a:xfrm>
          <a:prstGeom prst="straightConnector1">
            <a:avLst/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94" name="Google Shape;194;p41"/>
          <p:cNvSpPr/>
          <p:nvPr/>
        </p:nvSpPr>
        <p:spPr>
          <a:xfrm>
            <a:off x="5292348" y="1"/>
            <a:ext cx="2279742" cy="1267785"/>
          </a:xfrm>
          <a:custGeom>
            <a:rect b="b" l="l" r="r" t="t"/>
            <a:pathLst>
              <a:path extrusionOk="0" h="1267785" w="2279742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41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41"/>
          <p:cNvSpPr/>
          <p:nvPr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41"/>
          <p:cNvSpPr/>
          <p:nvPr/>
        </p:nvSpPr>
        <p:spPr>
          <a:xfrm flipH="1">
            <a:off x="0" y="2949740"/>
            <a:ext cx="1186451" cy="1771650"/>
          </a:xfrm>
          <a:custGeom>
            <a:rect b="b" l="l" r="r" t="t"/>
            <a:pathLst>
              <a:path extrusionOk="0" h="1771650" w="1186451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41"/>
          <p:cNvSpPr/>
          <p:nvPr/>
        </p:nvSpPr>
        <p:spPr>
          <a:xfrm rot="-5400000">
            <a:off x="1539683" y="4203427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41"/>
          <p:cNvSpPr txBox="1"/>
          <p:nvPr>
            <p:ph type="ctrTitle"/>
          </p:nvPr>
        </p:nvSpPr>
        <p:spPr>
          <a:xfrm>
            <a:off x="5093208" y="2743200"/>
            <a:ext cx="6592824" cy="2386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wentieth Century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1"/>
          <p:cNvSpPr txBox="1"/>
          <p:nvPr>
            <p:ph idx="1" type="subTitle"/>
          </p:nvPr>
        </p:nvSpPr>
        <p:spPr>
          <a:xfrm>
            <a:off x="5093208" y="5221224"/>
            <a:ext cx="6592824" cy="996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 type="obj">
  <p:cSld name="OBJEC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2"/>
          <p:cNvSpPr/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42"/>
          <p:cNvSpPr/>
          <p:nvPr/>
        </p:nvSpPr>
        <p:spPr>
          <a:xfrm rot="-1790889">
            <a:off x="8683720" y="941148"/>
            <a:ext cx="2987899" cy="2987899"/>
          </a:xfrm>
          <a:prstGeom prst="arc">
            <a:avLst>
              <a:gd fmla="val 15817365" name="adj1"/>
              <a:gd fmla="val 178138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42"/>
          <p:cNvSpPr/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42"/>
          <p:cNvSpPr txBox="1"/>
          <p:nvPr>
            <p:ph type="title"/>
          </p:nvPr>
        </p:nvSpPr>
        <p:spPr>
          <a:xfrm>
            <a:off x="1170432" y="1399032"/>
            <a:ext cx="3236976" cy="4069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wentieth Century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5788152" y="1527048"/>
            <a:ext cx="5111496" cy="393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7" name="Google Shape;207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 small pictures">
  <p:cSld name="Title and Content 2 small pictures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3"/>
          <p:cNvSpPr/>
          <p:nvPr>
            <p:ph idx="2" type="pic"/>
          </p:nvPr>
        </p:nvSpPr>
        <p:spPr>
          <a:xfrm>
            <a:off x="7200479" y="1150210"/>
            <a:ext cx="2207046" cy="2204178"/>
          </a:xfrm>
          <a:prstGeom prst="rect">
            <a:avLst/>
          </a:prstGeom>
          <a:noFill/>
          <a:ln>
            <a:noFill/>
          </a:ln>
        </p:spPr>
      </p:sp>
      <p:sp>
        <p:nvSpPr>
          <p:cNvPr id="211" name="Google Shape;211;p43"/>
          <p:cNvSpPr/>
          <p:nvPr>
            <p:ph idx="3" type="pic"/>
          </p:nvPr>
        </p:nvSpPr>
        <p:spPr>
          <a:xfrm>
            <a:off x="8444632" y="2579683"/>
            <a:ext cx="3096807" cy="3096807"/>
          </a:xfrm>
          <a:prstGeom prst="rect">
            <a:avLst/>
          </a:prstGeom>
          <a:noFill/>
          <a:ln>
            <a:noFill/>
          </a:ln>
        </p:spPr>
      </p:sp>
      <p:sp>
        <p:nvSpPr>
          <p:cNvPr id="212" name="Google Shape;212;p43"/>
          <p:cNvSpPr txBox="1"/>
          <p:nvPr>
            <p:ph type="title"/>
          </p:nvPr>
        </p:nvSpPr>
        <p:spPr>
          <a:xfrm>
            <a:off x="539496" y="365124"/>
            <a:ext cx="5806440" cy="1325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43"/>
          <p:cNvSpPr txBox="1"/>
          <p:nvPr>
            <p:ph idx="1" type="body"/>
          </p:nvPr>
        </p:nvSpPr>
        <p:spPr>
          <a:xfrm>
            <a:off x="539496" y="1825625"/>
            <a:ext cx="5806440" cy="4352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4" name="Google Shape;214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6" name="Google Shape;216;p43"/>
          <p:cNvSpPr/>
          <p:nvPr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3"/>
          <p:cNvSpPr/>
          <p:nvPr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cap="flat" cmpd="sng" w="127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4"/>
          <p:cNvSpPr/>
          <p:nvPr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44"/>
          <p:cNvSpPr/>
          <p:nvPr/>
        </p:nvSpPr>
        <p:spPr>
          <a:xfrm flipH="1" rot="-1577571">
            <a:off x="2494119" y="-28502"/>
            <a:ext cx="6816262" cy="6816262"/>
          </a:xfrm>
          <a:prstGeom prst="arc">
            <a:avLst>
              <a:gd fmla="val 16200000" name="adj1"/>
              <a:gd fmla="val 20093138" name="adj2"/>
            </a:avLst>
          </a:prstGeom>
          <a:noFill/>
          <a:ln cap="rnd" cmpd="sng" w="127000">
            <a:solidFill>
              <a:schemeClr val="accent4">
                <a:alpha val="94901"/>
              </a:schemeClr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44"/>
          <p:cNvSpPr/>
          <p:nvPr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44"/>
          <p:cNvSpPr txBox="1"/>
          <p:nvPr>
            <p:ph type="title"/>
          </p:nvPr>
        </p:nvSpPr>
        <p:spPr>
          <a:xfrm>
            <a:off x="3319272" y="1380744"/>
            <a:ext cx="5559552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wentieth Century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44"/>
          <p:cNvSpPr txBox="1"/>
          <p:nvPr>
            <p:ph idx="1" type="body"/>
          </p:nvPr>
        </p:nvSpPr>
        <p:spPr>
          <a:xfrm>
            <a:off x="3319272" y="4078224"/>
            <a:ext cx="5559552" cy="1536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6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6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6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6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" name="Google Shape;31;p26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32" name="Google Shape;32;p26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6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26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  <a:defRPr b="1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5"/>
          <p:cNvSpPr txBox="1"/>
          <p:nvPr>
            <p:ph type="title"/>
          </p:nvPr>
        </p:nvSpPr>
        <p:spPr>
          <a:xfrm>
            <a:off x="53949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45"/>
          <p:cNvSpPr txBox="1"/>
          <p:nvPr>
            <p:ph idx="1" type="body"/>
          </p:nvPr>
        </p:nvSpPr>
        <p:spPr>
          <a:xfrm>
            <a:off x="1179576" y="1911096"/>
            <a:ext cx="9829800" cy="3859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7" name="Google Shape;227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9" name="Google Shape;229;p45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45"/>
          <p:cNvSpPr/>
          <p:nvPr/>
        </p:nvSpPr>
        <p:spPr>
          <a:xfrm flipH="1">
            <a:off x="12353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Title and Content 2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5" name="Google Shape;235;p46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46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46"/>
          <p:cNvSpPr txBox="1"/>
          <p:nvPr>
            <p:ph idx="1" type="body"/>
          </p:nvPr>
        </p:nvSpPr>
        <p:spPr>
          <a:xfrm>
            <a:off x="838200" y="1911096"/>
            <a:ext cx="10515600" cy="3859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 with picture">
  <p:cSld name="Quote slide with picture">
    <p:bg>
      <p:bgPr>
        <a:solidFill>
          <a:schemeClr val="dk1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7"/>
          <p:cNvSpPr/>
          <p:nvPr>
            <p:ph idx="2" type="pic"/>
          </p:nvPr>
        </p:nvSpPr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240" name="Google Shape;240;p47"/>
          <p:cNvSpPr txBox="1"/>
          <p:nvPr>
            <p:ph type="title"/>
          </p:nvPr>
        </p:nvSpPr>
        <p:spPr>
          <a:xfrm>
            <a:off x="3111500" y="370600"/>
            <a:ext cx="5923842" cy="5923842"/>
          </a:xfrm>
          <a:prstGeom prst="rect">
            <a:avLst/>
          </a:prstGeom>
          <a:solidFill>
            <a:schemeClr val="lt1">
              <a:alpha val="94901"/>
            </a:schemeClr>
          </a:solidFill>
          <a:ln>
            <a:noFill/>
          </a:ln>
        </p:spPr>
        <p:txBody>
          <a:bodyPr anchorCtr="0" anchor="b" bIns="2331700" lIns="457200" spcFirstLastPara="1" rIns="45720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p47"/>
          <p:cNvSpPr txBox="1"/>
          <p:nvPr>
            <p:ph idx="1" type="body"/>
          </p:nvPr>
        </p:nvSpPr>
        <p:spPr>
          <a:xfrm>
            <a:off x="3575304" y="4379976"/>
            <a:ext cx="5038344" cy="713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2" name="Google Shape;242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4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4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8" name="Google Shape;248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0" name="Google Shape;250;p48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48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4" name="Google Shape;254;p4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5" name="Google Shape;255;p4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6" name="Google Shape;256;p4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7" name="Google Shape;257;p4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8" name="Google Shape;258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0" name="Google Shape;260;p49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49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3 column">
  <p:cSld name="Comparison 3 column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50"/>
          <p:cNvSpPr txBox="1"/>
          <p:nvPr>
            <p:ph idx="1" type="body"/>
          </p:nvPr>
        </p:nvSpPr>
        <p:spPr>
          <a:xfrm>
            <a:off x="839788" y="1681163"/>
            <a:ext cx="32918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5" name="Google Shape;265;p50"/>
          <p:cNvSpPr txBox="1"/>
          <p:nvPr>
            <p:ph idx="2" type="body"/>
          </p:nvPr>
        </p:nvSpPr>
        <p:spPr>
          <a:xfrm>
            <a:off x="839788" y="2505075"/>
            <a:ext cx="32918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6" name="Google Shape;266;p50"/>
          <p:cNvSpPr txBox="1"/>
          <p:nvPr>
            <p:ph idx="3" type="body"/>
          </p:nvPr>
        </p:nvSpPr>
        <p:spPr>
          <a:xfrm>
            <a:off x="4453128" y="1681163"/>
            <a:ext cx="32918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7" name="Google Shape;267;p50"/>
          <p:cNvSpPr txBox="1"/>
          <p:nvPr>
            <p:ph idx="4" type="body"/>
          </p:nvPr>
        </p:nvSpPr>
        <p:spPr>
          <a:xfrm>
            <a:off x="4453128" y="2505075"/>
            <a:ext cx="32918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8" name="Google Shape;268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0" name="Google Shape;270;p50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50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50"/>
          <p:cNvSpPr txBox="1"/>
          <p:nvPr>
            <p:ph idx="5" type="body"/>
          </p:nvPr>
        </p:nvSpPr>
        <p:spPr>
          <a:xfrm>
            <a:off x="8065008" y="1681163"/>
            <a:ext cx="32918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3" name="Google Shape;273;p50"/>
          <p:cNvSpPr txBox="1"/>
          <p:nvPr>
            <p:ph idx="6" type="body"/>
          </p:nvPr>
        </p:nvSpPr>
        <p:spPr>
          <a:xfrm>
            <a:off x="8065008" y="2505075"/>
            <a:ext cx="32918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6" name="Google Shape;276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7" name="Google Shape;277;p51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51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5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2" name="Google Shape;282;p52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52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7" name="Google Shape;287;p5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88" name="Google Shape;288;p5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89" name="Google Shape;289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1" name="Google Shape;291;p53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53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5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96" name="Google Shape;296;p5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97" name="Google Shape;297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8" name="Google Shape;298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9" name="Google Shape;299;p54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54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7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7"/>
          <p:cNvSpPr txBox="1"/>
          <p:nvPr>
            <p:ph idx="1" type="body"/>
          </p:nvPr>
        </p:nvSpPr>
        <p:spPr>
          <a:xfrm>
            <a:off x="1167491" y="2526318"/>
            <a:ext cx="3218688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7"/>
          <p:cNvSpPr/>
          <p:nvPr/>
        </p:nvSpPr>
        <p:spPr>
          <a:xfrm rot="5400000">
            <a:off x="8580896" y="0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7"/>
          <p:cNvSpPr/>
          <p:nvPr/>
        </p:nvSpPr>
        <p:spPr>
          <a:xfrm>
            <a:off x="-2364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7"/>
          <p:cNvSpPr/>
          <p:nvPr/>
        </p:nvSpPr>
        <p:spPr>
          <a:xfrm flipH="1" rot="5400000">
            <a:off x="11258144" y="5924144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" name="Google Shape;41;p27"/>
          <p:cNvGrpSpPr/>
          <p:nvPr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42" name="Google Shape;42;p27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7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44;p27"/>
          <p:cNvSpPr txBox="1"/>
          <p:nvPr>
            <p:ph idx="2" type="body"/>
          </p:nvPr>
        </p:nvSpPr>
        <p:spPr>
          <a:xfrm>
            <a:off x="4683787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7"/>
          <p:cNvSpPr txBox="1"/>
          <p:nvPr>
            <p:ph idx="3" type="body"/>
          </p:nvPr>
        </p:nvSpPr>
        <p:spPr>
          <a:xfrm>
            <a:off x="116749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7"/>
          <p:cNvSpPr txBox="1"/>
          <p:nvPr>
            <p:ph idx="4" type="body"/>
          </p:nvPr>
        </p:nvSpPr>
        <p:spPr>
          <a:xfrm>
            <a:off x="4683788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5" type="body"/>
          </p:nvPr>
        </p:nvSpPr>
        <p:spPr>
          <a:xfrm>
            <a:off x="8200082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6" type="body"/>
          </p:nvPr>
        </p:nvSpPr>
        <p:spPr>
          <a:xfrm>
            <a:off x="820008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/>
          <p:nvPr/>
        </p:nvSpPr>
        <p:spPr>
          <a:xfrm>
            <a:off x="0" y="2285998"/>
            <a:ext cx="12208822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8"/>
          <p:cNvSpPr/>
          <p:nvPr/>
        </p:nvSpPr>
        <p:spPr>
          <a:xfrm flipH="1">
            <a:off x="8597718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8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8"/>
          <p:cNvSpPr/>
          <p:nvPr/>
        </p:nvSpPr>
        <p:spPr>
          <a:xfrm rot="-5400000">
            <a:off x="10344100" y="438098"/>
            <a:ext cx="2285999" cy="1409801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8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" type="body"/>
          </p:nvPr>
        </p:nvSpPr>
        <p:spPr>
          <a:xfrm>
            <a:off x="1167492" y="2653167"/>
            <a:ext cx="9779183" cy="3436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28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2">
  <p:cSld name="Chart 2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29"/>
          <p:cNvGrpSpPr/>
          <p:nvPr/>
        </p:nvGrpSpPr>
        <p:grpSpPr>
          <a:xfrm rot="-54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60" name="Google Shape;60;p29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29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29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1" type="body"/>
          </p:nvPr>
        </p:nvSpPr>
        <p:spPr>
          <a:xfrm>
            <a:off x="1167493" y="2087563"/>
            <a:ext cx="9779182" cy="3366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>
  <p:cSld name="Section title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/>
          <p:nvPr/>
        </p:nvSpPr>
        <p:spPr>
          <a:xfrm>
            <a:off x="0" y="0"/>
            <a:ext cx="8025490" cy="6858000"/>
          </a:xfrm>
          <a:custGeom>
            <a:rect b="b" l="l" r="r" t="t"/>
            <a:pathLst>
              <a:path extrusionOk="0" h="6858000" w="802549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0"/>
          <p:cNvSpPr txBox="1"/>
          <p:nvPr>
            <p:ph type="ctrTitle"/>
          </p:nvPr>
        </p:nvSpPr>
        <p:spPr>
          <a:xfrm>
            <a:off x="1167494" y="10594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0"/>
          <p:cNvSpPr txBox="1"/>
          <p:nvPr>
            <p:ph idx="1" type="subTitle"/>
          </p:nvPr>
        </p:nvSpPr>
        <p:spPr>
          <a:xfrm>
            <a:off x="1167494" y="3539075"/>
            <a:ext cx="6245912" cy="1406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grpSp>
        <p:nvGrpSpPr>
          <p:cNvPr id="69" name="Google Shape;69;p30"/>
          <p:cNvGrpSpPr/>
          <p:nvPr/>
        </p:nvGrpSpPr>
        <p:grpSpPr>
          <a:xfrm rot="-54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70" name="Google Shape;70;p30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30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Google Shape;72;p30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0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ph">
  <p:cSld name="Graph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1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1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1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/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2"/>
          <p:cNvSpPr txBox="1"/>
          <p:nvPr>
            <p:ph idx="1" type="subTitle"/>
          </p:nvPr>
        </p:nvSpPr>
        <p:spPr>
          <a:xfrm>
            <a:off x="1167493" y="3602038"/>
            <a:ext cx="6220277" cy="2247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3" name="Google Shape;83;p32"/>
          <p:cNvSpPr/>
          <p:nvPr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4" name="Google Shape;84;p32"/>
          <p:cNvGrpSpPr/>
          <p:nvPr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85" name="Google Shape;85;p32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32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7" name="Google Shape;87;p32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2"/>
          <p:cNvSpPr/>
          <p:nvPr/>
        </p:nvSpPr>
        <p:spPr>
          <a:xfrm>
            <a:off x="10228214" y="-1"/>
            <a:ext cx="1963787" cy="3178856"/>
          </a:xfrm>
          <a:custGeom>
            <a:rect b="b" l="l" r="r" t="t"/>
            <a:pathLst>
              <a:path extrusionOk="0" h="3178856" w="1963787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3"/>
          <p:cNvSpPr/>
          <p:nvPr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3"/>
          <p:cNvSpPr txBox="1"/>
          <p:nvPr>
            <p:ph type="title"/>
          </p:nvPr>
        </p:nvSpPr>
        <p:spPr>
          <a:xfrm>
            <a:off x="750430" y="381000"/>
            <a:ext cx="8401624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3"/>
          <p:cNvSpPr/>
          <p:nvPr>
            <p:ph idx="2" type="pic"/>
          </p:nvPr>
        </p:nvSpPr>
        <p:spPr>
          <a:xfrm>
            <a:off x="750429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33"/>
          <p:cNvSpPr txBox="1"/>
          <p:nvPr>
            <p:ph idx="1" type="body"/>
          </p:nvPr>
        </p:nvSpPr>
        <p:spPr>
          <a:xfrm>
            <a:off x="2123351" y="2426400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33"/>
          <p:cNvSpPr txBox="1"/>
          <p:nvPr>
            <p:ph idx="3" type="body"/>
          </p:nvPr>
        </p:nvSpPr>
        <p:spPr>
          <a:xfrm>
            <a:off x="2123350" y="2811646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33"/>
          <p:cNvSpPr/>
          <p:nvPr>
            <p:ph idx="4" type="pic"/>
          </p:nvPr>
        </p:nvSpPr>
        <p:spPr>
          <a:xfrm>
            <a:off x="5495813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33"/>
          <p:cNvSpPr txBox="1"/>
          <p:nvPr>
            <p:ph idx="5" type="body"/>
          </p:nvPr>
        </p:nvSpPr>
        <p:spPr>
          <a:xfrm>
            <a:off x="6870817" y="242256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33"/>
          <p:cNvSpPr txBox="1"/>
          <p:nvPr>
            <p:ph idx="6" type="body"/>
          </p:nvPr>
        </p:nvSpPr>
        <p:spPr>
          <a:xfrm>
            <a:off x="6870816" y="280781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33"/>
          <p:cNvSpPr/>
          <p:nvPr>
            <p:ph idx="7" type="pic"/>
          </p:nvPr>
        </p:nvSpPr>
        <p:spPr>
          <a:xfrm>
            <a:off x="750429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33"/>
          <p:cNvSpPr txBox="1"/>
          <p:nvPr>
            <p:ph idx="8" type="body"/>
          </p:nvPr>
        </p:nvSpPr>
        <p:spPr>
          <a:xfrm>
            <a:off x="2123351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33"/>
          <p:cNvSpPr txBox="1"/>
          <p:nvPr>
            <p:ph idx="9" type="body"/>
          </p:nvPr>
        </p:nvSpPr>
        <p:spPr>
          <a:xfrm>
            <a:off x="2123350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33"/>
          <p:cNvSpPr/>
          <p:nvPr>
            <p:ph idx="13" type="pic"/>
          </p:nvPr>
        </p:nvSpPr>
        <p:spPr>
          <a:xfrm>
            <a:off x="5495813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33"/>
          <p:cNvSpPr txBox="1"/>
          <p:nvPr>
            <p:ph idx="14" type="body"/>
          </p:nvPr>
        </p:nvSpPr>
        <p:spPr>
          <a:xfrm>
            <a:off x="6870817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33"/>
          <p:cNvSpPr txBox="1"/>
          <p:nvPr>
            <p:ph idx="15" type="body"/>
          </p:nvPr>
        </p:nvSpPr>
        <p:spPr>
          <a:xfrm>
            <a:off x="6870816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33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33"/>
          <p:cNvSpPr/>
          <p:nvPr/>
        </p:nvSpPr>
        <p:spPr>
          <a:xfrm flipH="1" rot="5400000">
            <a:off x="9499940" y="355410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3"/>
          <p:cNvSpPr/>
          <p:nvPr/>
        </p:nvSpPr>
        <p:spPr>
          <a:xfrm flipH="1">
            <a:off x="10866436" y="1879977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3"/>
          <p:cNvSpPr/>
          <p:nvPr/>
        </p:nvSpPr>
        <p:spPr>
          <a:xfrm>
            <a:off x="11024507" y="-1664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3"/>
          <p:cNvSpPr/>
          <p:nvPr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3"/>
          <p:cNvSpPr/>
          <p:nvPr/>
        </p:nvSpPr>
        <p:spPr>
          <a:xfrm flipH="1" rot="-5400000">
            <a:off x="10667432" y="5333432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3"/>
          <p:cNvSpPr/>
          <p:nvPr/>
        </p:nvSpPr>
        <p:spPr>
          <a:xfrm flipH="1" rot="10800000">
            <a:off x="9857012" y="3651505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3"/>
          <p:cNvSpPr/>
          <p:nvPr/>
        </p:nvSpPr>
        <p:spPr>
          <a:xfrm rot="10800000">
            <a:off x="9857013" y="4976359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4"/>
          <p:cNvSpPr txBox="1"/>
          <p:nvPr>
            <p:ph idx="1" type="body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4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6" name="Google Shape;166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67" name="Google Shape;167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68" name="Google Shape;168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69" name="Google Shape;169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jpg"/><Relationship Id="rId4" Type="http://schemas.openxmlformats.org/officeDocument/2006/relationships/image" Target="../media/image6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45 Day Check-in</a:t>
            </a:r>
            <a:endParaRPr/>
          </a:p>
        </p:txBody>
      </p:sp>
      <p:sp>
        <p:nvSpPr>
          <p:cNvPr id="306" name="Google Shape;306;p1"/>
          <p:cNvSpPr txBox="1"/>
          <p:nvPr>
            <p:ph idx="1" type="subTitle"/>
          </p:nvPr>
        </p:nvSpPr>
        <p:spPr>
          <a:xfrm>
            <a:off x="1167493" y="3602038"/>
            <a:ext cx="9500507" cy="138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GO Team Meeting #3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December 14,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0"/>
          <p:cNvSpPr txBox="1"/>
          <p:nvPr>
            <p:ph type="ctrTitle"/>
          </p:nvPr>
        </p:nvSpPr>
        <p:spPr>
          <a:xfrm>
            <a:off x="928212" y="931492"/>
            <a:ext cx="5558046" cy="1931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accent3"/>
                </a:solidFill>
              </a:rPr>
              <a:t>GADOE</a:t>
            </a:r>
            <a:br>
              <a:rPr lang="en-US" sz="3600"/>
            </a:br>
            <a:r>
              <a:rPr lang="en-US" sz="3600"/>
              <a:t>Comprehensive Support &amp; Improvement (CSI)</a:t>
            </a:r>
            <a:endParaRPr/>
          </a:p>
        </p:txBody>
      </p:sp>
      <p:sp>
        <p:nvSpPr>
          <p:cNvPr id="400" name="Google Shape;400;p10"/>
          <p:cNvSpPr txBox="1"/>
          <p:nvPr/>
        </p:nvSpPr>
        <p:spPr>
          <a:xfrm>
            <a:off x="786214" y="3298677"/>
            <a:ext cx="690399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 Ranking from the last 3 CCRPI Data Reports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Results from SY 2018, 2019, 2022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Content Mastery (Proficiency)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1"/>
          <p:cNvSpPr txBox="1"/>
          <p:nvPr>
            <p:ph type="title"/>
          </p:nvPr>
        </p:nvSpPr>
        <p:spPr>
          <a:xfrm>
            <a:off x="1167492" y="381000"/>
            <a:ext cx="9779183" cy="4122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Winter MAP DATA </a:t>
            </a:r>
            <a:endParaRPr/>
          </a:p>
        </p:txBody>
      </p:sp>
      <p:sp>
        <p:nvSpPr>
          <p:cNvPr id="406" name="Google Shape;406;p11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2"/>
          <p:cNvSpPr txBox="1"/>
          <p:nvPr>
            <p:ph type="title"/>
          </p:nvPr>
        </p:nvSpPr>
        <p:spPr>
          <a:xfrm>
            <a:off x="1167492" y="381000"/>
            <a:ext cx="9779183" cy="17002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 sz="960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12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3" name="Google Shape;41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57656" y="3419473"/>
            <a:ext cx="1876687" cy="19053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12"/>
          <p:cNvSpPr txBox="1"/>
          <p:nvPr/>
        </p:nvSpPr>
        <p:spPr>
          <a:xfrm>
            <a:off x="1333144" y="287692"/>
            <a:ext cx="7178467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 Star Incentives – We’re Growing!! </a:t>
            </a:r>
            <a:endParaRPr/>
          </a:p>
        </p:txBody>
      </p:sp>
      <p:graphicFrame>
        <p:nvGraphicFramePr>
          <p:cNvPr id="415" name="Google Shape;415;p12"/>
          <p:cNvGraphicFramePr/>
          <p:nvPr/>
        </p:nvGraphicFramePr>
        <p:xfrm>
          <a:off x="880217" y="143569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{1A4AA516-3EA0-42E8-9F74-D84AF32618EE}</a:tableStyleId>
              </a:tblPr>
              <a:tblGrid>
                <a:gridCol w="1703000"/>
                <a:gridCol w="1140100"/>
                <a:gridCol w="2422900"/>
                <a:gridCol w="1545975"/>
                <a:gridCol w="1703000"/>
              </a:tblGrid>
              <a:tr h="686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Growth %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  Star Posted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Represents ONE Class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Subject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% of students that met or exceeded in that class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284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50- 59% Growth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4</a:t>
                      </a:r>
                      <a:r>
                        <a:rPr baseline="30000" lang="en-US" sz="1600" u="none" cap="none" strike="noStrike"/>
                        <a:t>th</a:t>
                      </a:r>
                      <a:r>
                        <a:rPr lang="en-US" sz="1600" u="none" cap="none" strike="noStrike"/>
                        <a:t> Grade Class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4</a:t>
                      </a:r>
                      <a:r>
                        <a:rPr baseline="30000" lang="en-US" sz="1600" u="none" cap="none" strike="noStrike"/>
                        <a:t>th</a:t>
                      </a:r>
                      <a:r>
                        <a:rPr lang="en-US" sz="1600" u="none" cap="none" strike="noStrike"/>
                        <a:t> Grade Class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3</a:t>
                      </a:r>
                      <a:r>
                        <a:rPr baseline="30000" lang="en-US" sz="1600" u="none" cap="none" strike="noStrike"/>
                        <a:t>rd</a:t>
                      </a:r>
                      <a:r>
                        <a:rPr lang="en-US" sz="1600" u="none" cap="none" strike="noStrike"/>
                        <a:t> Grade Class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5</a:t>
                      </a:r>
                      <a:r>
                        <a:rPr baseline="30000" lang="en-US" sz="1600" u="none" cap="none" strike="noStrike"/>
                        <a:t>th</a:t>
                      </a:r>
                      <a:r>
                        <a:rPr lang="en-US" sz="1600" u="none" cap="none" strike="noStrike"/>
                        <a:t> Grade Class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Reading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54%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55%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51%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59%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187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60- 69% Growth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Kinder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Kinder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Kinder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1</a:t>
                      </a:r>
                      <a:r>
                        <a:rPr baseline="30000" lang="en-US" sz="1600" u="none" cap="none" strike="noStrike"/>
                        <a:t>st</a:t>
                      </a:r>
                      <a:r>
                        <a:rPr lang="en-US" sz="1600" u="none" cap="none" strike="noStrike"/>
                        <a:t> Grade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1</a:t>
                      </a:r>
                      <a:r>
                        <a:rPr baseline="30000" lang="en-US" sz="1600" u="none" cap="none" strike="noStrike"/>
                        <a:t>st</a:t>
                      </a:r>
                      <a:r>
                        <a:rPr lang="en-US" sz="1600" u="none" cap="none" strike="noStrike"/>
                        <a:t> Grade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-US" sz="1600" u="none" cap="none" strike="noStrike"/>
                        <a:t>4th </a:t>
                      </a:r>
                      <a:r>
                        <a:rPr lang="en-US" sz="1600" u="none" cap="none" strike="noStrike"/>
                        <a:t> Grade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5</a:t>
                      </a:r>
                      <a:r>
                        <a:rPr baseline="30000" lang="en-US" sz="1600" u="none" cap="none" strike="noStrike"/>
                        <a:t>th</a:t>
                      </a:r>
                      <a:r>
                        <a:rPr lang="en-US" sz="1600" u="none" cap="none" strike="noStrike"/>
                        <a:t> Grade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Reading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Reading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Reading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Reading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69%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69%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60%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67%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61%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60%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67%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70-79% Growth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Kinder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Kinder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Reading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78%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70%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274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80- 89% Growth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90% and above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Kinder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Kinder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Reading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83%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100%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416" name="Google Shape;416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96788" y="2371762"/>
            <a:ext cx="590550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34888" y="3878892"/>
            <a:ext cx="51435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39041" y="5652704"/>
            <a:ext cx="479454" cy="488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944917" y="6354942"/>
            <a:ext cx="51435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1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740573" y="6946172"/>
            <a:ext cx="876389" cy="4827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13"/>
          <p:cNvSpPr txBox="1"/>
          <p:nvPr/>
        </p:nvSpPr>
        <p:spPr>
          <a:xfrm>
            <a:off x="4195985" y="80473"/>
            <a:ext cx="6939185" cy="1231727"/>
          </a:xfrm>
          <a:prstGeom prst="rect">
            <a:avLst/>
          </a:prstGeom>
          <a:solidFill>
            <a:srgbClr val="C3F6D1"/>
          </a:solidFill>
          <a:ln cap="flat" cmpd="sng" w="508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Calibri"/>
              <a:buNone/>
            </a:pPr>
            <a:r>
              <a:rPr b="0" i="0" lang="en-US" sz="1867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the priorities and goals in your </a:t>
            </a:r>
            <a:r>
              <a:rPr b="1" i="0" lang="en-US" sz="1867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strategic plan </a:t>
            </a:r>
            <a:r>
              <a:rPr b="0" i="0" lang="en-US" sz="1867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reflect on if the expected progress is being made. These guiding questions will help you determine what, if any, updates are needed for your school’s strategic plan.</a:t>
            </a:r>
            <a:endParaRPr b="0" i="0" sz="1867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13"/>
          <p:cNvSpPr txBox="1"/>
          <p:nvPr>
            <p:ph type="title"/>
          </p:nvPr>
        </p:nvSpPr>
        <p:spPr>
          <a:xfrm>
            <a:off x="529839" y="87832"/>
            <a:ext cx="3623417" cy="1231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2"/>
                </a:solidFill>
              </a:rPr>
              <a:t>Activity &amp; Discussion</a:t>
            </a:r>
            <a:endParaRPr/>
          </a:p>
        </p:txBody>
      </p:sp>
      <p:grpSp>
        <p:nvGrpSpPr>
          <p:cNvPr id="427" name="Google Shape;427;p13"/>
          <p:cNvGrpSpPr/>
          <p:nvPr/>
        </p:nvGrpSpPr>
        <p:grpSpPr>
          <a:xfrm>
            <a:off x="1119527" y="1625995"/>
            <a:ext cx="9880562" cy="4695596"/>
            <a:chOff x="135079" y="2295"/>
            <a:chExt cx="9880562" cy="4695596"/>
          </a:xfrm>
        </p:grpSpPr>
        <p:sp>
          <p:nvSpPr>
            <p:cNvPr id="428" name="Google Shape;428;p13"/>
            <p:cNvSpPr/>
            <p:nvPr/>
          </p:nvSpPr>
          <p:spPr>
            <a:xfrm rot="5400000">
              <a:off x="6093156" y="-2488581"/>
              <a:ext cx="1211766" cy="6496462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FD6CB">
                <a:alpha val="89803"/>
              </a:srgbClr>
            </a:solidFill>
            <a:ln cap="flat" cmpd="sng" w="12700">
              <a:solidFill>
                <a:srgbClr val="EFD6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3"/>
            <p:cNvSpPr txBox="1"/>
            <p:nvPr/>
          </p:nvSpPr>
          <p:spPr>
            <a:xfrm>
              <a:off x="3450808" y="212921"/>
              <a:ext cx="6437308" cy="1093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Yes, all goals are reflected in the plan.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Missing – More frequent Checkpoints and Monitoring</a:t>
              </a:r>
              <a:endParaRPr/>
            </a:p>
          </p:txBody>
        </p:sp>
        <p:sp>
          <p:nvSpPr>
            <p:cNvPr id="430" name="Google Shape;430;p13"/>
            <p:cNvSpPr/>
            <p:nvPr/>
          </p:nvSpPr>
          <p:spPr>
            <a:xfrm>
              <a:off x="135079" y="2295"/>
              <a:ext cx="3315729" cy="1514708"/>
            </a:xfrm>
            <a:prstGeom prst="roundRect">
              <a:avLst>
                <a:gd fmla="val 16667" name="adj"/>
              </a:avLst>
            </a:prstGeom>
            <a:solidFill>
              <a:srgbClr val="D4781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3"/>
            <p:cNvSpPr txBox="1"/>
            <p:nvPr/>
          </p:nvSpPr>
          <p:spPr>
            <a:xfrm>
              <a:off x="209021" y="76237"/>
              <a:ext cx="3167845" cy="13668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Are </a:t>
              </a:r>
              <a:r>
                <a:rPr b="1" lang="en-US" sz="1800" u="sng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all</a:t>
              </a: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CIP Goals reflected in our Strategic Plan Priorities? If not, which CIP Goal(s) are missing and should be added to the Strategic Plan?</a:t>
              </a:r>
              <a:endParaRPr/>
            </a:p>
          </p:txBody>
        </p:sp>
        <p:sp>
          <p:nvSpPr>
            <p:cNvPr id="432" name="Google Shape;432;p13"/>
            <p:cNvSpPr/>
            <p:nvPr/>
          </p:nvSpPr>
          <p:spPr>
            <a:xfrm rot="5400000">
              <a:off x="6076091" y="-898137"/>
              <a:ext cx="1211766" cy="6496462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9D7E1">
                <a:alpha val="89803"/>
              </a:srgbClr>
            </a:solidFill>
            <a:ln cap="flat" cmpd="sng" w="12700">
              <a:solidFill>
                <a:srgbClr val="C9D7E1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3"/>
            <p:cNvSpPr txBox="1"/>
            <p:nvPr/>
          </p:nvSpPr>
          <p:spPr>
            <a:xfrm>
              <a:off x="3433743" y="1803365"/>
              <a:ext cx="6437308" cy="1093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Staff is fully engaged in data meetings and small group strategies to improve literacy and math. 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Teacher Growth Data</a:t>
              </a:r>
              <a:endParaRPr/>
            </a:p>
          </p:txBody>
        </p:sp>
        <p:sp>
          <p:nvSpPr>
            <p:cNvPr id="434" name="Google Shape;434;p13"/>
            <p:cNvSpPr/>
            <p:nvPr/>
          </p:nvSpPr>
          <p:spPr>
            <a:xfrm>
              <a:off x="135079" y="1592739"/>
              <a:ext cx="3298663" cy="1514708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13"/>
            <p:cNvSpPr txBox="1"/>
            <p:nvPr/>
          </p:nvSpPr>
          <p:spPr>
            <a:xfrm>
              <a:off x="209021" y="1666681"/>
              <a:ext cx="3150779" cy="13668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What progress has been made towards the priorities identified in our Strategic Plan? What evidence/data do we have?</a:t>
              </a:r>
              <a:endParaRPr/>
            </a:p>
          </p:txBody>
        </p:sp>
        <p:sp>
          <p:nvSpPr>
            <p:cNvPr id="436" name="Google Shape;436;p13"/>
            <p:cNvSpPr/>
            <p:nvPr/>
          </p:nvSpPr>
          <p:spPr>
            <a:xfrm rot="5400000">
              <a:off x="6161527" y="692306"/>
              <a:ext cx="1211766" cy="6496462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1CBDB">
                <a:alpha val="89803"/>
              </a:srgbClr>
            </a:solidFill>
            <a:ln cap="flat" cmpd="sng" w="12700">
              <a:solidFill>
                <a:srgbClr val="E1CBD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3"/>
            <p:cNvSpPr txBox="1"/>
            <p:nvPr/>
          </p:nvSpPr>
          <p:spPr>
            <a:xfrm>
              <a:off x="3519179" y="3393808"/>
              <a:ext cx="6437308" cy="1093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Continuous Writing Workshops with students and teacher.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Continuous check-ins, monitoring, and feedback. </a:t>
              </a:r>
              <a:endParaRPr/>
            </a:p>
          </p:txBody>
        </p:sp>
        <p:sp>
          <p:nvSpPr>
            <p:cNvPr id="438" name="Google Shape;438;p13"/>
            <p:cNvSpPr/>
            <p:nvPr/>
          </p:nvSpPr>
          <p:spPr>
            <a:xfrm>
              <a:off x="135079" y="3183183"/>
              <a:ext cx="3384100" cy="1514708"/>
            </a:xfrm>
            <a:prstGeom prst="roundRect">
              <a:avLst>
                <a:gd fmla="val 16667" name="adj"/>
              </a:avLst>
            </a:prstGeom>
            <a:solidFill>
              <a:srgbClr val="A9279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3"/>
            <p:cNvSpPr txBox="1"/>
            <p:nvPr/>
          </p:nvSpPr>
          <p:spPr>
            <a:xfrm>
              <a:off x="209021" y="3257125"/>
              <a:ext cx="3236216" cy="13668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Based upon available data, are there any other adjustments we need to make to the Strategic Plan?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4"/>
          <p:cNvSpPr txBox="1"/>
          <p:nvPr/>
        </p:nvSpPr>
        <p:spPr>
          <a:xfrm>
            <a:off x="68365" y="76912"/>
            <a:ext cx="8289421" cy="17006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Updates to the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Strategic Plan</a:t>
            </a:r>
            <a:endParaRPr/>
          </a:p>
        </p:txBody>
      </p:sp>
      <p:sp>
        <p:nvSpPr>
          <p:cNvPr id="445" name="Google Shape;445;p14"/>
          <p:cNvSpPr txBox="1"/>
          <p:nvPr/>
        </p:nvSpPr>
        <p:spPr>
          <a:xfrm>
            <a:off x="470017" y="2144995"/>
            <a:ext cx="748611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 all changes/updates to your plan – be sure to include accountability measures, as appropriate.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5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1" name="Google Shape;451;p15"/>
          <p:cNvSpPr txBox="1"/>
          <p:nvPr/>
        </p:nvSpPr>
        <p:spPr>
          <a:xfrm>
            <a:off x="504202" y="523428"/>
            <a:ext cx="674281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sp>
        <p:nvSpPr>
          <p:cNvPr id="452" name="Google Shape;452;p15"/>
          <p:cNvSpPr txBox="1"/>
          <p:nvPr/>
        </p:nvSpPr>
        <p:spPr>
          <a:xfrm>
            <a:off x="1853013" y="2560443"/>
            <a:ext cx="674281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Wonderings?</a:t>
            </a:r>
            <a:endParaRPr/>
          </a:p>
        </p:txBody>
      </p:sp>
      <p:sp>
        <p:nvSpPr>
          <p:cNvPr id="453" name="Google Shape;453;p15"/>
          <p:cNvSpPr txBox="1"/>
          <p:nvPr/>
        </p:nvSpPr>
        <p:spPr>
          <a:xfrm>
            <a:off x="4174713" y="4597458"/>
            <a:ext cx="674281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Comments?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16"/>
          <p:cNvSpPr txBox="1"/>
          <p:nvPr>
            <p:ph type="ctrTitle"/>
          </p:nvPr>
        </p:nvSpPr>
        <p:spPr>
          <a:xfrm>
            <a:off x="210312" y="2235200"/>
            <a:ext cx="7232904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Preparing for</a:t>
            </a:r>
            <a:br>
              <a:rPr lang="en-US"/>
            </a:br>
            <a:r>
              <a:rPr lang="en-US"/>
              <a:t>Budget Development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17"/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464" name="Google Shape;464;p17"/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465" name="Google Shape;465;p17"/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66" name="Google Shape;466;p17"/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467" name="Google Shape;467;p17"/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468" name="Google Shape;468;p17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7B22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D47B2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D47B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9" name="Google Shape;469;p17"/>
          <p:cNvGrpSpPr/>
          <p:nvPr/>
        </p:nvGrpSpPr>
        <p:grpSpPr>
          <a:xfrm>
            <a:off x="521432" y="1862086"/>
            <a:ext cx="10822411" cy="2815518"/>
            <a:chOff x="3701" y="518854"/>
            <a:chExt cx="10822411" cy="2815518"/>
          </a:xfrm>
        </p:grpSpPr>
        <p:sp>
          <p:nvSpPr>
            <p:cNvPr id="470" name="Google Shape;470;p17"/>
            <p:cNvSpPr/>
            <p:nvPr/>
          </p:nvSpPr>
          <p:spPr>
            <a:xfrm>
              <a:off x="3701" y="518854"/>
              <a:ext cx="2004150" cy="2805810"/>
            </a:xfrm>
            <a:prstGeom prst="rect">
              <a:avLst/>
            </a:prstGeom>
            <a:solidFill>
              <a:srgbClr val="FCF5D8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17"/>
            <p:cNvSpPr txBox="1"/>
            <p:nvPr/>
          </p:nvSpPr>
          <p:spPr>
            <a:xfrm>
              <a:off x="3701" y="1585062"/>
              <a:ext cx="2004150" cy="16834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56250" spcFirstLastPara="1" rIns="15625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Fall 2021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Developed 2021-2025 Strategic Plan</a:t>
              </a:r>
              <a:endParaRPr sz="11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84905" y="799435"/>
              <a:ext cx="841743" cy="841743"/>
            </a:xfrm>
            <a:prstGeom prst="ellipse">
              <a:avLst/>
            </a:prstGeom>
            <a:solidFill>
              <a:srgbClr val="F3CF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17"/>
            <p:cNvSpPr txBox="1"/>
            <p:nvPr/>
          </p:nvSpPr>
          <p:spPr>
            <a:xfrm>
              <a:off x="708175" y="922705"/>
              <a:ext cx="595203" cy="595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5625" spcFirstLastPara="1" rIns="6562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100"/>
                <a:buFont typeface="Avenir"/>
                <a:buNone/>
              </a:pPr>
              <a:r>
                <a:rPr lang="en-US" sz="41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1</a:t>
              </a: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3701" y="3324593"/>
              <a:ext cx="2004150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F3CF4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2208266" y="518854"/>
              <a:ext cx="2004150" cy="2805810"/>
            </a:xfrm>
            <a:prstGeom prst="rect">
              <a:avLst/>
            </a:prstGeom>
            <a:solidFill>
              <a:srgbClr val="F8E4C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17"/>
            <p:cNvSpPr txBox="1"/>
            <p:nvPr/>
          </p:nvSpPr>
          <p:spPr>
            <a:xfrm>
              <a:off x="2208266" y="1585062"/>
              <a:ext cx="2004150" cy="16834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56250" spcFirstLastPara="1" rIns="15625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Summer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lang="en-US" sz="1100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Needs Assessment and defined overarching needs for SY22-23</a:t>
              </a: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2789470" y="799435"/>
              <a:ext cx="841743" cy="841743"/>
            </a:xfrm>
            <a:prstGeom prst="ellipse">
              <a:avLst/>
            </a:prstGeom>
            <a:solidFill>
              <a:srgbClr val="D47B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17"/>
            <p:cNvSpPr txBox="1"/>
            <p:nvPr/>
          </p:nvSpPr>
          <p:spPr>
            <a:xfrm>
              <a:off x="2912740" y="922705"/>
              <a:ext cx="595203" cy="595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5625" spcFirstLastPara="1" rIns="6562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100"/>
                <a:buFont typeface="Avenir"/>
                <a:buNone/>
              </a:pPr>
              <a:r>
                <a:rPr lang="en-US" sz="41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2</a:t>
              </a: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2208266" y="3324593"/>
              <a:ext cx="2004150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D47B2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4412831" y="518854"/>
              <a:ext cx="2004150" cy="2805810"/>
            </a:xfrm>
            <a:prstGeom prst="rect">
              <a:avLst/>
            </a:prstGeom>
            <a:solidFill>
              <a:srgbClr val="BAF0F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17"/>
            <p:cNvSpPr txBox="1"/>
            <p:nvPr/>
          </p:nvSpPr>
          <p:spPr>
            <a:xfrm>
              <a:off x="4412831" y="1585062"/>
              <a:ext cx="2004150" cy="16834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56250" spcFirstLastPara="1" rIns="15625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August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2022-2023 Continuous Improvement Plan</a:t>
              </a: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4994035" y="799435"/>
              <a:ext cx="841743" cy="841743"/>
            </a:xfrm>
            <a:prstGeom prst="ellipse">
              <a:avLst/>
            </a:prstGeom>
            <a:solidFill>
              <a:srgbClr val="0083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17"/>
            <p:cNvSpPr txBox="1"/>
            <p:nvPr/>
          </p:nvSpPr>
          <p:spPr>
            <a:xfrm>
              <a:off x="5117305" y="922705"/>
              <a:ext cx="595203" cy="595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5625" spcFirstLastPara="1" rIns="6562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100"/>
                <a:buFont typeface="Avenir"/>
                <a:buNone/>
              </a:pPr>
              <a:r>
                <a:rPr lang="en-US" sz="41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3</a:t>
              </a: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4412831" y="3324593"/>
              <a:ext cx="2004150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0083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6599239" y="528562"/>
              <a:ext cx="2004150" cy="2805810"/>
            </a:xfrm>
            <a:prstGeom prst="rect">
              <a:avLst/>
            </a:prstGeom>
            <a:solidFill>
              <a:srgbClr val="F3CDED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17"/>
            <p:cNvSpPr txBox="1"/>
            <p:nvPr/>
          </p:nvSpPr>
          <p:spPr>
            <a:xfrm>
              <a:off x="6599239" y="1594770"/>
              <a:ext cx="2004150" cy="16834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56250" spcFirstLastPara="1" rIns="15625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Sept. – Dec.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Utilizing current data, the </a:t>
              </a:r>
              <a:r>
                <a:rPr b="1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b="0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review &amp; update the school strategic priorities and plan, as needed</a:t>
              </a: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7198600" y="799435"/>
              <a:ext cx="841743" cy="841743"/>
            </a:xfrm>
            <a:prstGeom prst="ellipse">
              <a:avLst/>
            </a:prstGeom>
            <a:solidFill>
              <a:srgbClr val="A92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17"/>
            <p:cNvSpPr txBox="1"/>
            <p:nvPr/>
          </p:nvSpPr>
          <p:spPr>
            <a:xfrm>
              <a:off x="7321870" y="922705"/>
              <a:ext cx="595203" cy="595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5625" spcFirstLastPara="1" rIns="6562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100"/>
                <a:buFont typeface="Avenir"/>
                <a:buNone/>
              </a:pPr>
              <a:r>
                <a:rPr lang="en-US" sz="41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4</a:t>
              </a: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6617397" y="3324593"/>
              <a:ext cx="2004150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A92A9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8821962" y="518854"/>
              <a:ext cx="2004150" cy="2805810"/>
            </a:xfrm>
            <a:prstGeom prst="rect">
              <a:avLst/>
            </a:prstGeom>
            <a:solidFill>
              <a:srgbClr val="C3F6D1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17"/>
            <p:cNvSpPr txBox="1"/>
            <p:nvPr/>
          </p:nvSpPr>
          <p:spPr>
            <a:xfrm>
              <a:off x="8821962" y="1585062"/>
              <a:ext cx="2004150" cy="16834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56250" spcFirstLastPara="1" rIns="15625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Before Winter Break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lang="en-US" sz="1100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lang="en-US" sz="1100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take action (vote) on the school’s strategic plan and vote on the ranked strategic plan priorities for SY23-24 budget discussions.</a:t>
              </a:r>
              <a:endParaRPr/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9403165" y="799435"/>
              <a:ext cx="841743" cy="841743"/>
            </a:xfrm>
            <a:prstGeom prst="ellipse">
              <a:avLst/>
            </a:prstGeom>
            <a:solidFill>
              <a:srgbClr val="1598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17"/>
            <p:cNvSpPr txBox="1"/>
            <p:nvPr/>
          </p:nvSpPr>
          <p:spPr>
            <a:xfrm>
              <a:off x="9526435" y="922705"/>
              <a:ext cx="595203" cy="595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5625" spcFirstLastPara="1" rIns="6562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100"/>
                <a:buFont typeface="Avenir"/>
                <a:buNone/>
              </a:pPr>
              <a:r>
                <a:rPr lang="en-US" sz="41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5</a:t>
              </a: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8821962" y="3324593"/>
              <a:ext cx="2004150" cy="72"/>
            </a:xfrm>
            <a:prstGeom prst="rect">
              <a:avLst/>
            </a:prstGeom>
            <a:solidFill>
              <a:srgbClr val="129836"/>
            </a:solidFill>
            <a:ln cap="flat" cmpd="sng" w="12700">
              <a:solidFill>
                <a:srgbClr val="12983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5" name="Google Shape;495;p17"/>
          <p:cNvSpPr/>
          <p:nvPr/>
        </p:nvSpPr>
        <p:spPr>
          <a:xfrm>
            <a:off x="9931623" y="808861"/>
            <a:ext cx="731378" cy="98336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12700">
            <a:solidFill>
              <a:srgbClr val="86EFA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96" name="Google Shape;496;p17"/>
          <p:cNvSpPr txBox="1"/>
          <p:nvPr/>
        </p:nvSpPr>
        <p:spPr>
          <a:xfrm>
            <a:off x="8862861" y="439529"/>
            <a:ext cx="25808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venir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You are </a:t>
            </a:r>
            <a:r>
              <a:rPr b="1" i="0" lang="en-US" sz="1800" u="none" cap="none" strike="noStrike">
                <a:solidFill>
                  <a:srgbClr val="159839"/>
                </a:solidFill>
                <a:latin typeface="Avenir"/>
                <a:ea typeface="Avenir"/>
                <a:cs typeface="Avenir"/>
                <a:sym typeface="Avenir"/>
              </a:rPr>
              <a:t>HERE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8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Action on the Updated Strategic Plan</a:t>
            </a:r>
            <a:endParaRPr/>
          </a:p>
        </p:txBody>
      </p:sp>
      <p:sp>
        <p:nvSpPr>
          <p:cNvPr id="502" name="Google Shape;502;p18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3A9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83A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83A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18"/>
          <p:cNvSpPr txBox="1"/>
          <p:nvPr>
            <p:ph idx="1" type="body"/>
          </p:nvPr>
        </p:nvSpPr>
        <p:spPr>
          <a:xfrm>
            <a:off x="1167492" y="2478025"/>
            <a:ext cx="8387988" cy="3703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en-US" sz="3200">
                <a:solidFill>
                  <a:srgbClr val="3F3F3F"/>
                </a:solidFill>
              </a:rPr>
              <a:t>The GO Team needs to </a:t>
            </a:r>
            <a:r>
              <a:rPr b="1" lang="en-US" sz="3200">
                <a:solidFill>
                  <a:schemeClr val="accent3"/>
                </a:solidFill>
              </a:rPr>
              <a:t>TAKE ACTION (vote)</a:t>
            </a:r>
            <a:r>
              <a:rPr lang="en-US" sz="3200">
                <a:solidFill>
                  <a:schemeClr val="accent3"/>
                </a:solidFill>
              </a:rPr>
              <a:t> </a:t>
            </a:r>
            <a:r>
              <a:rPr lang="en-US" sz="3200">
                <a:solidFill>
                  <a:srgbClr val="3F3F3F"/>
                </a:solidFill>
              </a:rPr>
              <a:t>on its updated Strategic Plan. After the motion and a second, the GO Team may have additional discussion. Once discussion is concluded, the GO Team will vote.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19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3A9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83A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83A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19"/>
          <p:cNvSpPr txBox="1"/>
          <p:nvPr/>
        </p:nvSpPr>
        <p:spPr>
          <a:xfrm>
            <a:off x="207304" y="37924"/>
            <a:ext cx="785469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</a:pPr>
            <a:r>
              <a:rPr b="1" i="0" lang="en-US" sz="7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/>
          </a:p>
        </p:txBody>
      </p:sp>
      <p:sp>
        <p:nvSpPr>
          <p:cNvPr id="510" name="Google Shape;510;p19"/>
          <p:cNvSpPr txBox="1"/>
          <p:nvPr/>
        </p:nvSpPr>
        <p:spPr>
          <a:xfrm>
            <a:off x="960120" y="1474619"/>
            <a:ext cx="7854696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Strategic Plan Priority Ranking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 preparation for the 2023-2024 Budget Development (January–March 2023), the GO Team needs to rank its Strategic Plan Priorities. Use the next slide to capture the priority ranking.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312" name="Google Shape;312;p2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CIP-45 Day Check-in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School Strategic Plan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Discussion on Strategic Plan and progress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Updates for Strategic Plan (</a:t>
            </a:r>
            <a:r>
              <a:rPr i="1" lang="en-US"/>
              <a:t>as necessary</a:t>
            </a:r>
            <a:r>
              <a:rPr lang="en-US"/>
              <a:t>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Preparing for the Budget Development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</a:t>
            </a:r>
            <a:r>
              <a:rPr i="1" lang="en-US" sz="2400"/>
              <a:t>Rank Strategic Priorities</a:t>
            </a:r>
            <a:endParaRPr/>
          </a:p>
        </p:txBody>
      </p:sp>
      <p:sp>
        <p:nvSpPr>
          <p:cNvPr id="313" name="Google Shape;313;p2"/>
          <p:cNvSpPr txBox="1"/>
          <p:nvPr>
            <p:ph idx="4294967295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0"/>
          <p:cNvSpPr txBox="1"/>
          <p:nvPr/>
        </p:nvSpPr>
        <p:spPr>
          <a:xfrm>
            <a:off x="68365" y="76912"/>
            <a:ext cx="8289421" cy="1700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7B22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D47B22"/>
                </a:solidFill>
                <a:latin typeface="Arial"/>
                <a:ea typeface="Arial"/>
                <a:cs typeface="Arial"/>
                <a:sym typeface="Arial"/>
              </a:rPr>
              <a:t>Strategic Plan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7B22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D47B22"/>
                </a:solidFill>
                <a:latin typeface="Arial"/>
                <a:ea typeface="Arial"/>
                <a:cs typeface="Arial"/>
                <a:sym typeface="Arial"/>
              </a:rPr>
              <a:t>Priority Ranking</a:t>
            </a:r>
            <a:endParaRPr/>
          </a:p>
        </p:txBody>
      </p:sp>
      <p:sp>
        <p:nvSpPr>
          <p:cNvPr id="516" name="Google Shape;516;p20"/>
          <p:cNvSpPr txBox="1"/>
          <p:nvPr/>
        </p:nvSpPr>
        <p:spPr>
          <a:xfrm>
            <a:off x="470017" y="2144995"/>
            <a:ext cx="74861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20"/>
          <p:cNvSpPr txBox="1"/>
          <p:nvPr/>
        </p:nvSpPr>
        <p:spPr>
          <a:xfrm>
            <a:off x="1351901" y="1775663"/>
            <a:ext cx="60624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school’s priorities from Higher to Lower</a:t>
            </a:r>
            <a:endParaRPr/>
          </a:p>
        </p:txBody>
      </p:sp>
      <p:sp>
        <p:nvSpPr>
          <p:cNvPr id="518" name="Google Shape;518;p20"/>
          <p:cNvSpPr txBox="1"/>
          <p:nvPr/>
        </p:nvSpPr>
        <p:spPr>
          <a:xfrm>
            <a:off x="1143649" y="2512465"/>
            <a:ext cx="69923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519" name="Google Shape;519;p20"/>
          <p:cNvSpPr/>
          <p:nvPr/>
        </p:nvSpPr>
        <p:spPr>
          <a:xfrm>
            <a:off x="392649" y="2587752"/>
            <a:ext cx="502920" cy="353872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54144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20"/>
          <p:cNvSpPr txBox="1"/>
          <p:nvPr/>
        </p:nvSpPr>
        <p:spPr>
          <a:xfrm>
            <a:off x="260029" y="2263641"/>
            <a:ext cx="76815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3A9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83A9"/>
                </a:solidFill>
                <a:latin typeface="Arial"/>
                <a:ea typeface="Arial"/>
                <a:cs typeface="Arial"/>
                <a:sym typeface="Arial"/>
              </a:rPr>
              <a:t>Higher</a:t>
            </a:r>
            <a:endParaRPr/>
          </a:p>
        </p:txBody>
      </p:sp>
      <p:sp>
        <p:nvSpPr>
          <p:cNvPr id="521" name="Google Shape;521;p20"/>
          <p:cNvSpPr txBox="1"/>
          <p:nvPr/>
        </p:nvSpPr>
        <p:spPr>
          <a:xfrm>
            <a:off x="285003" y="6126480"/>
            <a:ext cx="7182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3A9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83A9"/>
                </a:solidFill>
                <a:latin typeface="Arial"/>
                <a:ea typeface="Arial"/>
                <a:cs typeface="Arial"/>
                <a:sym typeface="Arial"/>
              </a:rPr>
              <a:t>Lower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21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Action on the Strategic Plan Priorities</a:t>
            </a:r>
            <a:endParaRPr/>
          </a:p>
        </p:txBody>
      </p:sp>
      <p:sp>
        <p:nvSpPr>
          <p:cNvPr id="527" name="Google Shape;527;p21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3A9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83A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83A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21"/>
          <p:cNvSpPr txBox="1"/>
          <p:nvPr>
            <p:ph idx="1" type="body"/>
          </p:nvPr>
        </p:nvSpPr>
        <p:spPr>
          <a:xfrm>
            <a:off x="1167492" y="2478025"/>
            <a:ext cx="8387988" cy="3703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en-US" sz="3200">
                <a:solidFill>
                  <a:srgbClr val="3F3F3F"/>
                </a:solidFill>
              </a:rPr>
              <a:t>The GO Team needs to </a:t>
            </a:r>
            <a:r>
              <a:rPr b="1" lang="en-US" sz="3200">
                <a:solidFill>
                  <a:schemeClr val="accent3"/>
                </a:solidFill>
              </a:rPr>
              <a:t>TAKE ACTION (vote)</a:t>
            </a:r>
            <a:r>
              <a:rPr lang="en-US" sz="3200">
                <a:solidFill>
                  <a:schemeClr val="accent3"/>
                </a:solidFill>
              </a:rPr>
              <a:t> </a:t>
            </a:r>
            <a:r>
              <a:rPr lang="en-US" sz="3200">
                <a:solidFill>
                  <a:srgbClr val="3F3F3F"/>
                </a:solidFill>
              </a:rPr>
              <a:t>on its ranked Strategic Plan Priorities. After the motion and a second, the GO Team may have additional discussion. Once discussion is concluded, the GO Team will vote.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22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22"/>
          <p:cNvSpPr/>
          <p:nvPr/>
        </p:nvSpPr>
        <p:spPr>
          <a:xfrm flipH="1">
            <a:off x="12353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5" name="Google Shape;535;p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p22"/>
          <p:cNvSpPr txBox="1"/>
          <p:nvPr>
            <p:ph type="title"/>
          </p:nvPr>
        </p:nvSpPr>
        <p:spPr>
          <a:xfrm>
            <a:off x="838201" y="367075"/>
            <a:ext cx="51205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Where we’re going</a:t>
            </a:r>
            <a:endParaRPr/>
          </a:p>
        </p:txBody>
      </p:sp>
      <p:sp>
        <p:nvSpPr>
          <p:cNvPr id="537" name="Google Shape;537;p22"/>
          <p:cNvSpPr txBox="1"/>
          <p:nvPr>
            <p:ph idx="1" type="body"/>
          </p:nvPr>
        </p:nvSpPr>
        <p:spPr>
          <a:xfrm>
            <a:off x="838201" y="1825625"/>
            <a:ext cx="50921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At our next meeting(s) we will begin the discussion of the 2023-2024 budget.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Let me or the Chair know of any additional information you need for our future discussion.</a:t>
            </a:r>
            <a:endParaRPr/>
          </a:p>
          <a:p>
            <a:pPr indent="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38" name="Google Shape;538;p22"/>
          <p:cNvSpPr/>
          <p:nvPr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9" name="Google Shape;539;p22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17913" l="0" r="0" t="17913"/>
          <a:stretch/>
        </p:blipFill>
        <p:spPr>
          <a:xfrm>
            <a:off x="7901259" y="2727729"/>
            <a:ext cx="4290740" cy="4130271"/>
          </a:xfrm>
          <a:prstGeom prst="rect">
            <a:avLst/>
          </a:prstGeom>
          <a:noFill/>
          <a:ln>
            <a:noFill/>
          </a:ln>
        </p:spPr>
      </p:pic>
      <p:sp>
        <p:nvSpPr>
          <p:cNvPr id="540" name="Google Shape;540;p22"/>
          <p:cNvSpPr/>
          <p:nvPr/>
        </p:nvSpPr>
        <p:spPr>
          <a:xfrm flipH="1" rot="-6040930">
            <a:off x="6034138" y="-673140"/>
            <a:ext cx="4021193" cy="4021193"/>
          </a:xfrm>
          <a:prstGeom prst="arc">
            <a:avLst>
              <a:gd fmla="val 16200000" name="adj1"/>
              <a:gd fmla="val 20093138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1" name="Google Shape;541;p22"/>
          <p:cNvPicPr preferRelativeResize="0"/>
          <p:nvPr>
            <p:ph idx="3" type="pic"/>
          </p:nvPr>
        </p:nvPicPr>
        <p:blipFill rotWithShape="1">
          <a:blip r:embed="rId4">
            <a:alphaModFix/>
          </a:blip>
          <a:srcRect b="4" l="21900" r="3" t="0"/>
          <a:stretch/>
        </p:blipFill>
        <p:spPr>
          <a:xfrm>
            <a:off x="6261609" y="0"/>
            <a:ext cx="3519311" cy="3007909"/>
          </a:xfrm>
          <a:prstGeom prst="rect">
            <a:avLst/>
          </a:prstGeom>
          <a:noFill/>
          <a:ln>
            <a:noFill/>
          </a:ln>
        </p:spPr>
      </p:pic>
      <p:sp>
        <p:nvSpPr>
          <p:cNvPr id="542" name="Google Shape;54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b="0" i="0" sz="12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23"/>
          <p:cNvSpPr txBox="1"/>
          <p:nvPr>
            <p:ph type="title"/>
          </p:nvPr>
        </p:nvSpPr>
        <p:spPr>
          <a:xfrm>
            <a:off x="1389888" y="1234440"/>
            <a:ext cx="3236976" cy="4069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wentieth Century"/>
              <a:buNone/>
            </a:pPr>
            <a:r>
              <a:rPr lang="en-US"/>
              <a:t>Thank you</a:t>
            </a:r>
            <a:endParaRPr/>
          </a:p>
        </p:txBody>
      </p:sp>
      <p:sp>
        <p:nvSpPr>
          <p:cNvPr id="548" name="Google Shape;548;p23"/>
          <p:cNvSpPr txBox="1"/>
          <p:nvPr>
            <p:ph idx="12" type="sldNum"/>
          </p:nvPr>
        </p:nvSpPr>
        <p:spPr>
          <a:xfrm>
            <a:off x="10506456" y="6356350"/>
            <a:ext cx="8503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9" name="Google Shape;549;p23"/>
          <p:cNvSpPr txBox="1"/>
          <p:nvPr/>
        </p:nvSpPr>
        <p:spPr>
          <a:xfrm>
            <a:off x="3048712" y="3246470"/>
            <a:ext cx="60974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"/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319" name="Google Shape;319;p3"/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320" name="Google Shape;320;p3"/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321" name="Google Shape;321;p3"/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322" name="Google Shape;322;p3"/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323" name="Google Shape;323;p3"/>
          <p:cNvSpPr txBox="1"/>
          <p:nvPr>
            <p:ph type="title"/>
          </p:nvPr>
        </p:nvSpPr>
        <p:spPr>
          <a:xfrm>
            <a:off x="172491" y="199336"/>
            <a:ext cx="629667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</a:pPr>
            <a:r>
              <a:rPr lang="en-US">
                <a:solidFill>
                  <a:schemeClr val="dk2"/>
                </a:solidFill>
              </a:rPr>
              <a:t>Timeline for GO Teams</a:t>
            </a:r>
            <a:endParaRPr/>
          </a:p>
        </p:txBody>
      </p:sp>
      <p:sp>
        <p:nvSpPr>
          <p:cNvPr id="324" name="Google Shape;324;p3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25" name="Google Shape;325;p3"/>
          <p:cNvGrpSpPr/>
          <p:nvPr/>
        </p:nvGrpSpPr>
        <p:grpSpPr>
          <a:xfrm>
            <a:off x="1001704" y="2340738"/>
            <a:ext cx="10188590" cy="2650626"/>
            <a:chOff x="3484" y="517200"/>
            <a:chExt cx="10188590" cy="2650626"/>
          </a:xfrm>
        </p:grpSpPr>
        <p:sp>
          <p:nvSpPr>
            <p:cNvPr id="326" name="Google Shape;326;p3"/>
            <p:cNvSpPr/>
            <p:nvPr/>
          </p:nvSpPr>
          <p:spPr>
            <a:xfrm>
              <a:off x="3484" y="517200"/>
              <a:ext cx="1886775" cy="2641486"/>
            </a:xfrm>
            <a:prstGeom prst="rect">
              <a:avLst/>
            </a:prstGeom>
            <a:solidFill>
              <a:srgbClr val="FCF5D8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3"/>
            <p:cNvSpPr txBox="1"/>
            <p:nvPr/>
          </p:nvSpPr>
          <p:spPr>
            <a:xfrm>
              <a:off x="3484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Fall 2021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Developed 2021-2025 Strategic Plan</a:t>
              </a:r>
              <a:endParaRPr b="0" i="0" sz="11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550649" y="781349"/>
              <a:ext cx="792445" cy="792445"/>
            </a:xfrm>
            <a:prstGeom prst="ellipse">
              <a:avLst/>
            </a:prstGeom>
            <a:solidFill>
              <a:srgbClr val="F3CF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3"/>
            <p:cNvSpPr txBox="1"/>
            <p:nvPr/>
          </p:nvSpPr>
          <p:spPr>
            <a:xfrm>
              <a:off x="666700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1</a:t>
              </a:r>
              <a:endParaRPr/>
            </a:p>
          </p:txBody>
        </p:sp>
        <p:sp>
          <p:nvSpPr>
            <p:cNvPr id="330" name="Google Shape;330;p3"/>
            <p:cNvSpPr/>
            <p:nvPr/>
          </p:nvSpPr>
          <p:spPr>
            <a:xfrm>
              <a:off x="3484" y="3158615"/>
              <a:ext cx="1886775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F3CF4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2078938" y="517200"/>
              <a:ext cx="1886775" cy="2641486"/>
            </a:xfrm>
            <a:prstGeom prst="rect">
              <a:avLst/>
            </a:prstGeom>
            <a:solidFill>
              <a:srgbClr val="F8E4C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3"/>
            <p:cNvSpPr txBox="1"/>
            <p:nvPr/>
          </p:nvSpPr>
          <p:spPr>
            <a:xfrm>
              <a:off x="2078938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Summer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Needs Assessment and defined overarching needs for SY22-23</a:t>
              </a: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2626103" y="781349"/>
              <a:ext cx="792445" cy="792445"/>
            </a:xfrm>
            <a:prstGeom prst="ellipse">
              <a:avLst/>
            </a:prstGeom>
            <a:solidFill>
              <a:srgbClr val="D47B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"/>
            <p:cNvSpPr txBox="1"/>
            <p:nvPr/>
          </p:nvSpPr>
          <p:spPr>
            <a:xfrm>
              <a:off x="2742154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2</a:t>
              </a: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2078938" y="3158615"/>
              <a:ext cx="1886775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D47B2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4154392" y="517200"/>
              <a:ext cx="1886775" cy="2641486"/>
            </a:xfrm>
            <a:prstGeom prst="rect">
              <a:avLst/>
            </a:prstGeom>
            <a:solidFill>
              <a:srgbClr val="BAF0F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"/>
            <p:cNvSpPr txBox="1"/>
            <p:nvPr/>
          </p:nvSpPr>
          <p:spPr>
            <a:xfrm>
              <a:off x="4154392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August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2022-2023 Continuous Improvement Plan</a:t>
              </a: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4701557" y="781349"/>
              <a:ext cx="792445" cy="792445"/>
            </a:xfrm>
            <a:prstGeom prst="ellipse">
              <a:avLst/>
            </a:prstGeom>
            <a:solidFill>
              <a:srgbClr val="0083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3"/>
            <p:cNvSpPr txBox="1"/>
            <p:nvPr/>
          </p:nvSpPr>
          <p:spPr>
            <a:xfrm>
              <a:off x="4817608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3</a:t>
              </a: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4154392" y="3158615"/>
              <a:ext cx="1886775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0083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6212751" y="526340"/>
              <a:ext cx="1886775" cy="2641486"/>
            </a:xfrm>
            <a:prstGeom prst="rect">
              <a:avLst/>
            </a:prstGeom>
            <a:solidFill>
              <a:srgbClr val="F3CDED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3"/>
            <p:cNvSpPr txBox="1"/>
            <p:nvPr/>
          </p:nvSpPr>
          <p:spPr>
            <a:xfrm>
              <a:off x="6212751" y="153010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Sept. – Dec.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Utilizing current data, the </a:t>
              </a:r>
              <a:r>
                <a:rPr b="1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review &amp; possibly update the school strategic priorities and plan </a:t>
              </a: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6777010" y="781349"/>
              <a:ext cx="792445" cy="792445"/>
            </a:xfrm>
            <a:prstGeom prst="ellipse">
              <a:avLst/>
            </a:prstGeom>
            <a:solidFill>
              <a:srgbClr val="A92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3"/>
            <p:cNvSpPr txBox="1"/>
            <p:nvPr/>
          </p:nvSpPr>
          <p:spPr>
            <a:xfrm>
              <a:off x="6893061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4</a:t>
              </a: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6229845" y="3158615"/>
              <a:ext cx="1886775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A92A9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8305299" y="517200"/>
              <a:ext cx="1886775" cy="2641486"/>
            </a:xfrm>
            <a:prstGeom prst="rect">
              <a:avLst/>
            </a:prstGeom>
            <a:solidFill>
              <a:srgbClr val="C3F6D1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3"/>
            <p:cNvSpPr txBox="1"/>
            <p:nvPr/>
          </p:nvSpPr>
          <p:spPr>
            <a:xfrm>
              <a:off x="8305299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Before Winter Break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take action (vote) on the school’s strategic plan and vote on the ranked strategic plan priorities for SY23-24 budget discussions.</a:t>
              </a: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8852464" y="781349"/>
              <a:ext cx="792445" cy="792445"/>
            </a:xfrm>
            <a:prstGeom prst="ellipse">
              <a:avLst/>
            </a:prstGeom>
            <a:solidFill>
              <a:srgbClr val="1598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3"/>
            <p:cNvSpPr txBox="1"/>
            <p:nvPr/>
          </p:nvSpPr>
          <p:spPr>
            <a:xfrm>
              <a:off x="8968515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5</a:t>
              </a: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8305299" y="3158615"/>
              <a:ext cx="1886775" cy="72"/>
            </a:xfrm>
            <a:prstGeom prst="rect">
              <a:avLst/>
            </a:prstGeom>
            <a:solidFill>
              <a:srgbClr val="129836"/>
            </a:solidFill>
            <a:ln cap="flat" cmpd="sng" w="12700">
              <a:solidFill>
                <a:srgbClr val="12983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1" name="Google Shape;351;p3"/>
          <p:cNvSpPr/>
          <p:nvPr/>
        </p:nvSpPr>
        <p:spPr>
          <a:xfrm>
            <a:off x="7847545" y="1089488"/>
            <a:ext cx="731378" cy="1213503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A92A91"/>
          </a:solidFill>
          <a:ln cap="flat" cmpd="sng" w="12700">
            <a:solidFill>
              <a:srgbClr val="7B1E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2" name="Google Shape;352;p3"/>
          <p:cNvSpPr txBox="1"/>
          <p:nvPr/>
        </p:nvSpPr>
        <p:spPr>
          <a:xfrm>
            <a:off x="7379919" y="677451"/>
            <a:ext cx="16666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You are </a:t>
            </a:r>
            <a:r>
              <a:rPr b="1" i="0" lang="en-US" sz="1800" u="none" cap="none" strike="noStrike">
                <a:solidFill>
                  <a:srgbClr val="A92A91"/>
                </a:solidFill>
                <a:latin typeface="Avenir"/>
                <a:ea typeface="Avenir"/>
                <a:cs typeface="Avenir"/>
                <a:sym typeface="Avenir"/>
              </a:rPr>
              <a:t>HERE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"/>
          <p:cNvSpPr txBox="1"/>
          <p:nvPr>
            <p:ph type="title"/>
          </p:nvPr>
        </p:nvSpPr>
        <p:spPr>
          <a:xfrm>
            <a:off x="1048620" y="76442"/>
            <a:ext cx="9779183" cy="8144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Arial"/>
              <a:buNone/>
            </a:pPr>
            <a:r>
              <a:rPr lang="en-US">
                <a:solidFill>
                  <a:schemeClr val="accent2"/>
                </a:solidFill>
              </a:rPr>
              <a:t>Quarterly CIP Check-in</a:t>
            </a:r>
            <a:endParaRPr/>
          </a:p>
        </p:txBody>
      </p:sp>
      <p:sp>
        <p:nvSpPr>
          <p:cNvPr id="358" name="Google Shape;358;p4"/>
          <p:cNvSpPr txBox="1"/>
          <p:nvPr>
            <p:ph idx="1" type="body"/>
          </p:nvPr>
        </p:nvSpPr>
        <p:spPr>
          <a:xfrm>
            <a:off x="1167492" y="2386585"/>
            <a:ext cx="9779183" cy="3703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b="1" lang="en-US" sz="3200" u="sng">
                <a:solidFill>
                  <a:srgbClr val="3F3F3F"/>
                </a:solidFill>
              </a:rPr>
              <a:t>Questions to Consider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3F3F3F"/>
                </a:solidFill>
              </a:rPr>
              <a:t>Based on our year long CIP plan, what are the actions that the school has already completed?​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3F3F3F"/>
                </a:solidFill>
              </a:rPr>
              <a:t>What data supports the completion of an action step and success criteria (both implementation and student achievement)? </a:t>
            </a:r>
            <a:endParaRPr/>
          </a:p>
        </p:txBody>
      </p:sp>
      <p:sp>
        <p:nvSpPr>
          <p:cNvPr id="359" name="Google Shape;359;p4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0" name="Google Shape;360;p4"/>
          <p:cNvSpPr txBox="1"/>
          <p:nvPr/>
        </p:nvSpPr>
        <p:spPr>
          <a:xfrm>
            <a:off x="1364197" y="890893"/>
            <a:ext cx="84216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part of the Continuous Improvement process, all APS schools are completing a quarterly check-in for the Continuous Improvement Plans.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Graphical user interface, text, application, email&#10;&#10;Description automatically generated" id="366" name="Google Shape;36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2246" y="471034"/>
            <a:ext cx="11739754" cy="6158366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5"/>
          <p:cNvSpPr txBox="1"/>
          <p:nvPr>
            <p:ph type="title"/>
          </p:nvPr>
        </p:nvSpPr>
        <p:spPr>
          <a:xfrm flipH="1">
            <a:off x="10946675" y="1606609"/>
            <a:ext cx="45719" cy="999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6"/>
          <p:cNvSpPr txBox="1"/>
          <p:nvPr>
            <p:ph type="ctrTitle"/>
          </p:nvPr>
        </p:nvSpPr>
        <p:spPr>
          <a:xfrm>
            <a:off x="1085316" y="1059400"/>
            <a:ext cx="6328090" cy="8035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CIP Check-In </a:t>
            </a:r>
            <a:endParaRPr/>
          </a:p>
        </p:txBody>
      </p:sp>
      <p:sp>
        <p:nvSpPr>
          <p:cNvPr id="373" name="Google Shape;373;p6"/>
          <p:cNvSpPr txBox="1"/>
          <p:nvPr>
            <p:ph idx="1" type="subTitle"/>
          </p:nvPr>
        </p:nvSpPr>
        <p:spPr>
          <a:xfrm>
            <a:off x="623843" y="2256091"/>
            <a:ext cx="8041593" cy="2689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200"/>
              <a:buNone/>
            </a:pPr>
            <a:r>
              <a:rPr b="1" lang="en-US" u="sng">
                <a:solidFill>
                  <a:schemeClr val="accent3"/>
                </a:solidFill>
              </a:rPr>
              <a:t>Goals #1 &amp; 2 – Literacy and Math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accent3"/>
                </a:solidFill>
              </a:rPr>
              <a:t>Holding bi-weekly data meetings to analyze teacher and student data.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accent3"/>
                </a:solidFill>
              </a:rPr>
              <a:t>Implementing small group instruction with extended literacy block.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accent3"/>
                </a:solidFill>
              </a:rPr>
              <a:t>Monitoring the implementation of Fundations.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accent3"/>
                </a:solidFill>
              </a:rPr>
              <a:t>Providing intervention in Reading and Math to all students using HMH.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7"/>
          <p:cNvSpPr txBox="1"/>
          <p:nvPr>
            <p:ph type="ctrTitle"/>
          </p:nvPr>
        </p:nvSpPr>
        <p:spPr>
          <a:xfrm>
            <a:off x="1085316" y="1059400"/>
            <a:ext cx="6328090" cy="8035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CIP Check-In </a:t>
            </a:r>
            <a:endParaRPr/>
          </a:p>
        </p:txBody>
      </p:sp>
      <p:sp>
        <p:nvSpPr>
          <p:cNvPr id="379" name="Google Shape;379;p7"/>
          <p:cNvSpPr txBox="1"/>
          <p:nvPr>
            <p:ph idx="1" type="subTitle"/>
          </p:nvPr>
        </p:nvSpPr>
        <p:spPr>
          <a:xfrm>
            <a:off x="623843" y="2256091"/>
            <a:ext cx="8041593" cy="2689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200"/>
              <a:buNone/>
            </a:pPr>
            <a:r>
              <a:rPr b="1" lang="en-US" u="sng">
                <a:solidFill>
                  <a:schemeClr val="accent3"/>
                </a:solidFill>
              </a:rPr>
              <a:t>Goal 3 – Attendance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accent3"/>
                </a:solidFill>
              </a:rPr>
              <a:t>Providing monthly incentives for students and classes with perfect attendance.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accent3"/>
                </a:solidFill>
              </a:rPr>
              <a:t>Meeting with the CARE TEAM and SAC to identify students with attendance concerns.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accent3"/>
                </a:solidFill>
              </a:rPr>
              <a:t>Holding family engagement activities and providing incentives to communicate attendance expectations.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accent3"/>
              </a:solidFill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accent3"/>
              </a:solidFill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8"/>
          <p:cNvSpPr txBox="1"/>
          <p:nvPr>
            <p:ph type="ctrTitle"/>
          </p:nvPr>
        </p:nvSpPr>
        <p:spPr>
          <a:xfrm>
            <a:off x="928212" y="22352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Strategic Plan Progress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9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90" name="Google Shape;390;p9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91" name="Google Shape;391;p9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2" name="Google Shape;392;p9"/>
          <p:cNvSpPr txBox="1"/>
          <p:nvPr/>
        </p:nvSpPr>
        <p:spPr>
          <a:xfrm>
            <a:off x="3048712" y="3246470"/>
            <a:ext cx="60974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9"/>
          <p:cNvSpPr txBox="1"/>
          <p:nvPr/>
        </p:nvSpPr>
        <p:spPr>
          <a:xfrm>
            <a:off x="3048712" y="3246470"/>
            <a:ext cx="60974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94" name="Google Shape;394;p9"/>
          <p:cNvSpPr txBox="1"/>
          <p:nvPr/>
        </p:nvSpPr>
        <p:spPr>
          <a:xfrm>
            <a:off x="3048712" y="3246470"/>
            <a:ext cx="60974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APS 4">
      <a:dk1>
        <a:srgbClr val="000000"/>
      </a:dk1>
      <a:lt1>
        <a:srgbClr val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apesVTI">
  <a:themeElements>
    <a:clrScheme name="APS 5">
      <a:dk1>
        <a:srgbClr val="000000"/>
      </a:dk1>
      <a:lt1>
        <a:srgbClr val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A92A91"/>
      </a:accent3>
      <a:accent4>
        <a:srgbClr val="0083A9"/>
      </a:accent4>
      <a:accent5>
        <a:srgbClr val="A92A91"/>
      </a:accent5>
      <a:accent6>
        <a:srgbClr val="159839"/>
      </a:accent6>
      <a:hlink>
        <a:srgbClr val="D47B22"/>
      </a:hlink>
      <a:folHlink>
        <a:srgbClr val="1598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2022-10-04T15:06:30Z</dcterms:created>
  <dc:creator>Jacobi, Diane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